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7.xml" ContentType="application/vnd.openxmlformats-officedocument.presentationml.notesSlide+xml"/>
  <Override PartName="/ppt/charts/chart12.xml" ContentType="application/vnd.openxmlformats-officedocument.drawingml.chart+xml"/>
  <Override PartName="/ppt/drawings/drawing6.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703" r:id="rId2"/>
    <p:sldMasterId id="2147486498" r:id="rId3"/>
    <p:sldMasterId id="2147486510" r:id="rId4"/>
    <p:sldMasterId id="2147486522" r:id="rId5"/>
  </p:sldMasterIdLst>
  <p:notesMasterIdLst>
    <p:notesMasterId r:id="rId36"/>
  </p:notesMasterIdLst>
  <p:handoutMasterIdLst>
    <p:handoutMasterId r:id="rId37"/>
  </p:handoutMasterIdLst>
  <p:sldIdLst>
    <p:sldId id="490" r:id="rId6"/>
    <p:sldId id="452" r:id="rId7"/>
    <p:sldId id="453" r:id="rId8"/>
    <p:sldId id="474" r:id="rId9"/>
    <p:sldId id="481" r:id="rId10"/>
    <p:sldId id="482" r:id="rId11"/>
    <p:sldId id="456" r:id="rId12"/>
    <p:sldId id="477" r:id="rId13"/>
    <p:sldId id="475" r:id="rId14"/>
    <p:sldId id="506" r:id="rId15"/>
    <p:sldId id="492" r:id="rId16"/>
    <p:sldId id="478" r:id="rId17"/>
    <p:sldId id="476" r:id="rId18"/>
    <p:sldId id="462" r:id="rId19"/>
    <p:sldId id="496" r:id="rId20"/>
    <p:sldId id="497" r:id="rId21"/>
    <p:sldId id="463" r:id="rId22"/>
    <p:sldId id="487" r:id="rId23"/>
    <p:sldId id="488" r:id="rId24"/>
    <p:sldId id="489" r:id="rId25"/>
    <p:sldId id="498" r:id="rId26"/>
    <p:sldId id="466" r:id="rId27"/>
    <p:sldId id="465" r:id="rId28"/>
    <p:sldId id="504" r:id="rId29"/>
    <p:sldId id="505" r:id="rId30"/>
    <p:sldId id="502" r:id="rId31"/>
    <p:sldId id="470" r:id="rId32"/>
    <p:sldId id="484" r:id="rId33"/>
    <p:sldId id="471" r:id="rId34"/>
    <p:sldId id="413" r:id="rId35"/>
  </p:sldIdLst>
  <p:sldSz cx="9144000" cy="6858000" type="screen4x3"/>
  <p:notesSz cx="9939338" cy="6807200"/>
  <p:custDataLst>
    <p:tags r:id="rId38"/>
  </p:custData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FFFF"/>
    <a:srgbClr val="F9677F"/>
    <a:srgbClr val="FFFF00"/>
    <a:srgbClr val="33CC33"/>
    <a:srgbClr val="009900"/>
    <a:srgbClr val="008000"/>
    <a:srgbClr val="FF99FF"/>
    <a:srgbClr val="FFC715"/>
    <a:srgbClr val="FFC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150" autoAdjust="0"/>
  </p:normalViewPr>
  <p:slideViewPr>
    <p:cSldViewPr>
      <p:cViewPr varScale="1">
        <p:scale>
          <a:sx n="69" d="100"/>
          <a:sy n="69" d="100"/>
        </p:scale>
        <p:origin x="139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552"/>
    </p:cViewPr>
  </p:sorterViewPr>
  <p:notesViewPr>
    <p:cSldViewPr>
      <p:cViewPr varScale="1">
        <p:scale>
          <a:sx n="52" d="100"/>
          <a:sy n="52" d="100"/>
        </p:scale>
        <p:origin x="29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10.2.31.61\&#20581;&#24247;&#23550;&#31574;&#35506;\&#12364;&#12435;&#23550;&#31574;\&#20196;&#21644;3&#24180;&#24230;\&#12364;&#12435;&#25945;&#32946;\&#12364;&#12435;&#25945;&#32946;&#36039;&#26009;\&#36039;&#26009;&#12288;&#12364;&#12435;&#25945;&#32946;&#12514;&#12487;&#12523;&#35611;&#24231;&#12473;&#12521;&#12452;&#12489;&#29992;&#12487;&#12540;&#12479;.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10.2.31.61\&#20581;&#24247;&#23550;&#31574;&#35506;\&#12364;&#12435;&#23550;&#31574;\&#20196;&#21644;3&#24180;&#24230;\&#12364;&#12435;&#25945;&#32946;\&#12364;&#12435;&#25945;&#32946;&#36039;&#26009;\&#36039;&#26009;&#12288;&#12364;&#12435;&#25945;&#32946;&#12514;&#12487;&#12523;&#35611;&#24231;&#12473;&#12521;&#12452;&#12489;&#29992;&#12487;&#12540;&#1247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110998700\Desktop\020624%20&#12364;&#12435;&#25945;&#32946;&#65320;&#65328;\0428%20&#20462;&#27491;&#24460;&#12288;&#12364;&#12435;&#25945;&#32946;&#12514;&#12487;&#12523;&#35611;&#24231;&#12473;&#12521;&#12452;&#12489;&#29992;&#12487;&#12540;&#12479;.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a:solidFill>
                <a:schemeClr val="tx1"/>
              </a:solidFill>
            </a:ln>
          </c:spPr>
          <c:dPt>
            <c:idx val="0"/>
            <c:bubble3D val="0"/>
            <c:spPr>
              <a:solidFill>
                <a:srgbClr val="99CCFF"/>
              </a:solidFill>
              <a:ln w="3175">
                <a:solidFill>
                  <a:schemeClr val="tx1"/>
                </a:solidFill>
              </a:ln>
              <a:effectLst/>
            </c:spPr>
            <c:extLst>
              <c:ext xmlns:c16="http://schemas.microsoft.com/office/drawing/2014/chart" uri="{C3380CC4-5D6E-409C-BE32-E72D297353CC}">
                <c16:uniqueId val="{00000001-CFA2-4B05-9DDD-5F57901D1365}"/>
              </c:ext>
            </c:extLst>
          </c:dPt>
          <c:dPt>
            <c:idx val="1"/>
            <c:bubble3D val="0"/>
            <c:spPr>
              <a:solidFill>
                <a:srgbClr val="FF99FF"/>
              </a:solidFill>
              <a:ln w="3175">
                <a:solidFill>
                  <a:schemeClr val="tx1"/>
                </a:solidFill>
              </a:ln>
              <a:effectLst/>
            </c:spPr>
            <c:extLst>
              <c:ext xmlns:c16="http://schemas.microsoft.com/office/drawing/2014/chart" uri="{C3380CC4-5D6E-409C-BE32-E72D297353CC}">
                <c16:uniqueId val="{00000003-CFA2-4B05-9DDD-5F57901D1365}"/>
              </c:ext>
            </c:extLst>
          </c:dPt>
          <c:dPt>
            <c:idx val="2"/>
            <c:bubble3D val="0"/>
            <c:spPr>
              <a:solidFill>
                <a:srgbClr val="FF9900"/>
              </a:solidFill>
              <a:ln w="3175">
                <a:solidFill>
                  <a:schemeClr val="tx1"/>
                </a:solidFill>
              </a:ln>
              <a:effectLst/>
            </c:spPr>
            <c:extLst>
              <c:ext xmlns:c16="http://schemas.microsoft.com/office/drawing/2014/chart" uri="{C3380CC4-5D6E-409C-BE32-E72D297353CC}">
                <c16:uniqueId val="{00000005-CFA2-4B05-9DDD-5F57901D1365}"/>
              </c:ext>
            </c:extLst>
          </c:dPt>
          <c:dPt>
            <c:idx val="3"/>
            <c:bubble3D val="0"/>
            <c:spPr>
              <a:solidFill>
                <a:srgbClr val="FFFF00"/>
              </a:solidFill>
              <a:ln w="3175">
                <a:solidFill>
                  <a:schemeClr val="tx1"/>
                </a:solidFill>
              </a:ln>
              <a:effectLst/>
            </c:spPr>
            <c:extLst>
              <c:ext xmlns:c16="http://schemas.microsoft.com/office/drawing/2014/chart" uri="{C3380CC4-5D6E-409C-BE32-E72D297353CC}">
                <c16:uniqueId val="{00000007-CFA2-4B05-9DDD-5F57901D1365}"/>
              </c:ext>
            </c:extLst>
          </c:dPt>
          <c:dPt>
            <c:idx val="4"/>
            <c:bubble3D val="0"/>
            <c:spPr>
              <a:solidFill>
                <a:srgbClr val="99FF33"/>
              </a:solidFill>
              <a:ln w="3175">
                <a:solidFill>
                  <a:schemeClr val="tx1"/>
                </a:solidFill>
              </a:ln>
              <a:effectLst/>
            </c:spPr>
            <c:extLst>
              <c:ext xmlns:c16="http://schemas.microsoft.com/office/drawing/2014/chart" uri="{C3380CC4-5D6E-409C-BE32-E72D297353CC}">
                <c16:uniqueId val="{00000009-CFA2-4B05-9DDD-5F57901D1365}"/>
              </c:ext>
            </c:extLst>
          </c:dPt>
          <c:dPt>
            <c:idx val="5"/>
            <c:bubble3D val="0"/>
            <c:spPr>
              <a:solidFill>
                <a:schemeClr val="accent6"/>
              </a:solidFill>
              <a:ln w="3175">
                <a:solidFill>
                  <a:schemeClr val="tx1"/>
                </a:solidFill>
              </a:ln>
              <a:effectLst/>
            </c:spPr>
            <c:extLst>
              <c:ext xmlns:c16="http://schemas.microsoft.com/office/drawing/2014/chart" uri="{C3380CC4-5D6E-409C-BE32-E72D297353CC}">
                <c16:uniqueId val="{0000000B-CFA2-4B05-9DDD-5F57901D1365}"/>
              </c:ext>
            </c:extLst>
          </c:dPt>
          <c:dPt>
            <c:idx val="6"/>
            <c:bubble3D val="0"/>
            <c:spPr>
              <a:solidFill>
                <a:srgbClr val="00CC66"/>
              </a:solidFill>
              <a:ln w="3175">
                <a:solidFill>
                  <a:schemeClr val="tx1"/>
                </a:solidFill>
              </a:ln>
              <a:effectLst/>
            </c:spPr>
            <c:extLst>
              <c:ext xmlns:c16="http://schemas.microsoft.com/office/drawing/2014/chart" uri="{C3380CC4-5D6E-409C-BE32-E72D297353CC}">
                <c16:uniqueId val="{0000000D-CFA2-4B05-9DDD-5F57901D1365}"/>
              </c:ext>
            </c:extLst>
          </c:dPt>
          <c:dPt>
            <c:idx val="7"/>
            <c:bubble3D val="0"/>
            <c:spPr>
              <a:solidFill>
                <a:srgbClr val="009999"/>
              </a:solidFill>
              <a:ln w="3175">
                <a:solidFill>
                  <a:schemeClr val="tx1"/>
                </a:solidFill>
              </a:ln>
              <a:effectLst/>
            </c:spPr>
            <c:extLst>
              <c:ext xmlns:c16="http://schemas.microsoft.com/office/drawing/2014/chart" uri="{C3380CC4-5D6E-409C-BE32-E72D297353CC}">
                <c16:uniqueId val="{0000000F-CFA2-4B05-9DDD-5F57901D1365}"/>
              </c:ext>
            </c:extLst>
          </c:dPt>
          <c:dPt>
            <c:idx val="8"/>
            <c:bubble3D val="0"/>
            <c:spPr>
              <a:solidFill>
                <a:schemeClr val="bg1">
                  <a:lumMod val="65000"/>
                </a:schemeClr>
              </a:solidFill>
              <a:ln w="3175">
                <a:solidFill>
                  <a:schemeClr val="tx1"/>
                </a:solidFill>
              </a:ln>
              <a:effectLst/>
            </c:spPr>
            <c:extLst>
              <c:ext xmlns:c16="http://schemas.microsoft.com/office/drawing/2014/chart" uri="{C3380CC4-5D6E-409C-BE32-E72D297353CC}">
                <c16:uniqueId val="{00000011-CFA2-4B05-9DDD-5F57901D1365}"/>
              </c:ext>
            </c:extLst>
          </c:dPt>
          <c:dPt>
            <c:idx val="9"/>
            <c:bubble3D val="0"/>
            <c:spPr>
              <a:solidFill>
                <a:srgbClr val="FFFFFF"/>
              </a:solidFill>
              <a:ln w="3175">
                <a:solidFill>
                  <a:schemeClr val="tx1"/>
                </a:solidFill>
              </a:ln>
              <a:effectLst/>
            </c:spPr>
            <c:extLst>
              <c:ext xmlns:c16="http://schemas.microsoft.com/office/drawing/2014/chart" uri="{C3380CC4-5D6E-409C-BE32-E72D297353CC}">
                <c16:uniqueId val="{00000013-CFA2-4B05-9DDD-5F57901D1365}"/>
              </c:ext>
            </c:extLst>
          </c:dPt>
          <c:dPt>
            <c:idx val="10"/>
            <c:bubble3D val="0"/>
            <c:spPr>
              <a:solidFill>
                <a:srgbClr val="3333FF">
                  <a:alpha val="74902"/>
                </a:srgbClr>
              </a:solidFill>
              <a:ln w="3175">
                <a:solidFill>
                  <a:schemeClr val="tx1"/>
                </a:solidFill>
              </a:ln>
              <a:effectLst/>
            </c:spPr>
            <c:extLst>
              <c:ext xmlns:c16="http://schemas.microsoft.com/office/drawing/2014/chart" uri="{C3380CC4-5D6E-409C-BE32-E72D297353CC}">
                <c16:uniqueId val="{00000015-CFA2-4B05-9DDD-5F57901D1365}"/>
              </c:ext>
            </c:extLst>
          </c:dPt>
          <c:cat>
            <c:strRef>
              <c:f>'図１　死亡原因（全国）'!$A$34:$A$44</c:f>
              <c:strCache>
                <c:ptCount val="11"/>
                <c:pt idx="0">
                  <c:v>がん</c:v>
                </c:pt>
                <c:pt idx="1">
                  <c:v>心疾患</c:v>
                </c:pt>
                <c:pt idx="2">
                  <c:v>老衰</c:v>
                </c:pt>
                <c:pt idx="3">
                  <c:v>脳血管疾患</c:v>
                </c:pt>
                <c:pt idx="4">
                  <c:v>肺炎</c:v>
                </c:pt>
                <c:pt idx="5">
                  <c:v>誤嚥性肺炎</c:v>
                </c:pt>
                <c:pt idx="6">
                  <c:v>不慮の事故</c:v>
                </c:pt>
                <c:pt idx="7">
                  <c:v>腎不全</c:v>
                </c:pt>
                <c:pt idx="8">
                  <c:v>血管性等の認知症</c:v>
                </c:pt>
                <c:pt idx="9">
                  <c:v>自殺</c:v>
                </c:pt>
                <c:pt idx="10">
                  <c:v>その他</c:v>
                </c:pt>
              </c:strCache>
            </c:strRef>
          </c:cat>
          <c:val>
            <c:numRef>
              <c:f>'図１　死亡原因（全国）'!$B$34:$B$44</c:f>
              <c:numCache>
                <c:formatCode>0.0%</c:formatCode>
                <c:ptCount val="11"/>
                <c:pt idx="0">
                  <c:v>0.27255586698361373</c:v>
                </c:pt>
                <c:pt idx="1">
                  <c:v>0.15039827151393859</c:v>
                </c:pt>
                <c:pt idx="2">
                  <c:v>8.8236635766020102E-2</c:v>
                </c:pt>
                <c:pt idx="3">
                  <c:v>7.7150488779539103E-2</c:v>
                </c:pt>
                <c:pt idx="4">
                  <c:v>6.9161164382123427E-2</c:v>
                </c:pt>
                <c:pt idx="5">
                  <c:v>2.9241332770494094E-2</c:v>
                </c:pt>
                <c:pt idx="6">
                  <c:v>2.8371731664703245E-2</c:v>
                </c:pt>
                <c:pt idx="7">
                  <c:v>1.9291966580092725E-2</c:v>
                </c:pt>
                <c:pt idx="8">
                  <c:v>1.5490629523138557E-2</c:v>
                </c:pt>
                <c:pt idx="9">
                  <c:v>1.4064947110730414E-2</c:v>
                </c:pt>
                <c:pt idx="10">
                  <c:v>0.23603696492560602</c:v>
                </c:pt>
              </c:numCache>
            </c:numRef>
          </c:val>
          <c:extLst>
            <c:ext xmlns:c16="http://schemas.microsoft.com/office/drawing/2014/chart" uri="{C3380CC4-5D6E-409C-BE32-E72D297353CC}">
              <c16:uniqueId val="{00000016-CFA2-4B05-9DDD-5F57901D13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'[資料　がん教育モデル講座スライド用データ.xlsx]死亡（愛知県）'!$C$16</c:f>
              <c:strCache>
                <c:ptCount val="1"/>
                <c:pt idx="0">
                  <c:v>割合</c:v>
                </c:pt>
              </c:strCache>
            </c:strRef>
          </c:tx>
          <c:spPr>
            <a:solidFill>
              <a:srgbClr val="FF99CC"/>
            </a:solidFill>
            <a:ln>
              <a:solidFill>
                <a:sysClr val="windowText" lastClr="000000"/>
              </a:solidFill>
            </a:ln>
          </c:spPr>
          <c:dPt>
            <c:idx val="0"/>
            <c:bubble3D val="0"/>
            <c:spPr>
              <a:solidFill>
                <a:srgbClr val="6600CC">
                  <a:alpha val="60000"/>
                </a:srgbClr>
              </a:solidFill>
              <a:ln>
                <a:solidFill>
                  <a:sysClr val="windowText" lastClr="000000"/>
                </a:solidFill>
              </a:ln>
            </c:spPr>
            <c:extLst>
              <c:ext xmlns:c16="http://schemas.microsoft.com/office/drawing/2014/chart" uri="{C3380CC4-5D6E-409C-BE32-E72D297353CC}">
                <c16:uniqueId val="{00000001-C61D-4F1B-A80B-10B46D49E33B}"/>
              </c:ext>
            </c:extLst>
          </c:dPt>
          <c:dPt>
            <c:idx val="1"/>
            <c:bubble3D val="0"/>
            <c:spPr>
              <a:solidFill>
                <a:srgbClr val="FFFF00">
                  <a:alpha val="81961"/>
                </a:srgbClr>
              </a:solidFill>
              <a:ln>
                <a:solidFill>
                  <a:sysClr val="windowText" lastClr="000000"/>
                </a:solidFill>
              </a:ln>
            </c:spPr>
            <c:extLst>
              <c:ext xmlns:c16="http://schemas.microsoft.com/office/drawing/2014/chart" uri="{C3380CC4-5D6E-409C-BE32-E72D297353CC}">
                <c16:uniqueId val="{00000003-C61D-4F1B-A80B-10B46D49E33B}"/>
              </c:ext>
            </c:extLst>
          </c:dPt>
          <c:dPt>
            <c:idx val="2"/>
            <c:bubble3D val="0"/>
            <c:spPr>
              <a:solidFill>
                <a:srgbClr val="99FF33"/>
              </a:solidFill>
              <a:ln>
                <a:solidFill>
                  <a:sysClr val="windowText" lastClr="000000"/>
                </a:solidFill>
              </a:ln>
            </c:spPr>
            <c:extLst>
              <c:ext xmlns:c16="http://schemas.microsoft.com/office/drawing/2014/chart" uri="{C3380CC4-5D6E-409C-BE32-E72D297353CC}">
                <c16:uniqueId val="{00000005-C61D-4F1B-A80B-10B46D49E33B}"/>
              </c:ext>
            </c:extLst>
          </c:dPt>
          <c:dPt>
            <c:idx val="3"/>
            <c:bubble3D val="0"/>
            <c:extLst>
              <c:ext xmlns:c16="http://schemas.microsoft.com/office/drawing/2014/chart" uri="{C3380CC4-5D6E-409C-BE32-E72D297353CC}">
                <c16:uniqueId val="{00000006-C61D-4F1B-A80B-10B46D49E33B}"/>
              </c:ext>
            </c:extLst>
          </c:dPt>
          <c:dPt>
            <c:idx val="4"/>
            <c:bubble3D val="0"/>
            <c:spPr>
              <a:solidFill>
                <a:schemeClr val="tx2">
                  <a:lumMod val="60000"/>
                  <a:lumOff val="40000"/>
                </a:schemeClr>
              </a:solidFill>
              <a:ln>
                <a:solidFill>
                  <a:sysClr val="windowText" lastClr="000000"/>
                </a:solidFill>
              </a:ln>
            </c:spPr>
            <c:extLst>
              <c:ext xmlns:c16="http://schemas.microsoft.com/office/drawing/2014/chart" uri="{C3380CC4-5D6E-409C-BE32-E72D297353CC}">
                <c16:uniqueId val="{00000008-C61D-4F1B-A80B-10B46D49E33B}"/>
              </c:ext>
            </c:extLst>
          </c:dPt>
          <c:dPt>
            <c:idx val="5"/>
            <c:bubble3D val="0"/>
            <c:spPr>
              <a:solidFill>
                <a:schemeClr val="accent6">
                  <a:lumMod val="60000"/>
                  <a:lumOff val="40000"/>
                </a:schemeClr>
              </a:solidFill>
              <a:ln>
                <a:solidFill>
                  <a:sysClr val="windowText" lastClr="000000"/>
                </a:solidFill>
              </a:ln>
            </c:spPr>
            <c:extLst>
              <c:ext xmlns:c16="http://schemas.microsoft.com/office/drawing/2014/chart" uri="{C3380CC4-5D6E-409C-BE32-E72D297353CC}">
                <c16:uniqueId val="{0000000A-C61D-4F1B-A80B-10B46D49E33B}"/>
              </c:ext>
            </c:extLst>
          </c:dPt>
          <c:dLbls>
            <c:dLbl>
              <c:idx val="0"/>
              <c:layout>
                <c:manualLayout>
                  <c:x val="-0.22114173470066281"/>
                  <c:y val="0.1239436993436657"/>
                </c:manualLayout>
              </c:layout>
              <c:numFmt formatCode="0.0%" sourceLinked="0"/>
              <c:spPr>
                <a:noFill/>
                <a:ln>
                  <a:noFill/>
                </a:ln>
                <a:effectLst/>
              </c:spPr>
              <c:txPr>
                <a:bodyPr wrap="square" lIns="38100" tIns="19050" rIns="38100" bIns="19050" anchor="ctr">
                  <a:noAutofit/>
                </a:bodyPr>
                <a:lstStyle/>
                <a:p>
                  <a:pPr>
                    <a:defRPr sz="2400" b="0">
                      <a:ln>
                        <a:solidFill>
                          <a:sysClr val="windowText" lastClr="000000"/>
                        </a:solidFill>
                      </a:ln>
                      <a:solidFill>
                        <a:schemeClr val="tx1"/>
                      </a:solidFill>
                      <a:latin typeface="+mj-ea"/>
                      <a:ea typeface="+mj-ea"/>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253299410809825"/>
                      <c:h val="0.32418327886548715"/>
                    </c:manualLayout>
                  </c15:layout>
                </c:ext>
                <c:ext xmlns:c16="http://schemas.microsoft.com/office/drawing/2014/chart" uri="{C3380CC4-5D6E-409C-BE32-E72D297353CC}">
                  <c16:uniqueId val="{00000001-C61D-4F1B-A80B-10B46D49E33B}"/>
                </c:ext>
              </c:extLst>
            </c:dLbl>
            <c:dLbl>
              <c:idx val="1"/>
              <c:layout>
                <c:manualLayout>
                  <c:x val="-0.11304230241956653"/>
                  <c:y val="3.5844851638946879E-2"/>
                </c:manualLayout>
              </c:layout>
              <c:showLegendKey val="0"/>
              <c:showVal val="0"/>
              <c:showCatName val="1"/>
              <c:showSerName val="0"/>
              <c:showPercent val="1"/>
              <c:showBubbleSize val="0"/>
              <c:extLst>
                <c:ext xmlns:c15="http://schemas.microsoft.com/office/drawing/2012/chart" uri="{CE6537A1-D6FC-4f65-9D91-7224C49458BB}">
                  <c15:layout>
                    <c:manualLayout>
                      <c:w val="0.24126786936337488"/>
                      <c:h val="0.29593611544415516"/>
                    </c:manualLayout>
                  </c15:layout>
                </c:ext>
                <c:ext xmlns:c16="http://schemas.microsoft.com/office/drawing/2014/chart" uri="{C3380CC4-5D6E-409C-BE32-E72D297353CC}">
                  <c16:uniqueId val="{00000003-C61D-4F1B-A80B-10B46D49E33B}"/>
                </c:ext>
              </c:extLst>
            </c:dLbl>
            <c:dLbl>
              <c:idx val="2"/>
              <c:layout>
                <c:manualLayout>
                  <c:x val="-0.15514321714743504"/>
                  <c:y val="-0.16401690170995917"/>
                </c:manualLayout>
              </c:layout>
              <c:showLegendKey val="0"/>
              <c:showVal val="0"/>
              <c:showCatName val="1"/>
              <c:showSerName val="0"/>
              <c:showPercent val="1"/>
              <c:showBubbleSize val="0"/>
              <c:extLst>
                <c:ext xmlns:c15="http://schemas.microsoft.com/office/drawing/2012/chart" uri="{CE6537A1-D6FC-4f65-9D91-7224C49458BB}">
                  <c15:layout>
                    <c:manualLayout>
                      <c:w val="0.22939705970767882"/>
                      <c:h val="0.29593620506196811"/>
                    </c:manualLayout>
                  </c15:layout>
                </c:ext>
                <c:ext xmlns:c16="http://schemas.microsoft.com/office/drawing/2014/chart" uri="{C3380CC4-5D6E-409C-BE32-E72D297353CC}">
                  <c16:uniqueId val="{00000005-C61D-4F1B-A80B-10B46D49E33B}"/>
                </c:ext>
              </c:extLst>
            </c:dLbl>
            <c:dLbl>
              <c:idx val="3"/>
              <c:layout>
                <c:manualLayout>
                  <c:x val="-0.15798021832204792"/>
                  <c:y val="-5.1234573175832292E-2"/>
                </c:manualLayout>
              </c:layout>
              <c:numFmt formatCode="0.0%" sourceLinked="0"/>
              <c:spPr>
                <a:noFill/>
                <a:ln>
                  <a:noFill/>
                </a:ln>
                <a:effectLst/>
              </c:spPr>
              <c:txPr>
                <a:bodyPr wrap="square" lIns="38100" tIns="19050" rIns="38100" bIns="19050" anchor="ctr">
                  <a:noAutofit/>
                </a:bodyPr>
                <a:lstStyle/>
                <a:p>
                  <a:pPr>
                    <a:defRPr sz="2400" b="0">
                      <a:ln>
                        <a:solidFill>
                          <a:sysClr val="windowText" lastClr="000000"/>
                        </a:solidFill>
                      </a:ln>
                      <a:solidFill>
                        <a:schemeClr val="tx1"/>
                      </a:solidFill>
                      <a:latin typeface="+mj-ea"/>
                      <a:ea typeface="+mj-ea"/>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9055435879749592"/>
                      <c:h val="0.30584931287477535"/>
                    </c:manualLayout>
                  </c15:layout>
                </c:ext>
                <c:ext xmlns:c16="http://schemas.microsoft.com/office/drawing/2014/chart" uri="{C3380CC4-5D6E-409C-BE32-E72D297353CC}">
                  <c16:uniqueId val="{00000006-C61D-4F1B-A80B-10B46D49E33B}"/>
                </c:ext>
              </c:extLst>
            </c:dLbl>
            <c:dLbl>
              <c:idx val="4"/>
              <c:layout>
                <c:manualLayout>
                  <c:x val="0.16519562115220829"/>
                  <c:y val="-5.8286546541090375E-2"/>
                </c:manualLayout>
              </c:layout>
              <c:showLegendKey val="0"/>
              <c:showVal val="0"/>
              <c:showCatName val="1"/>
              <c:showSerName val="0"/>
              <c:showPercent val="1"/>
              <c:showBubbleSize val="0"/>
              <c:extLst>
                <c:ext xmlns:c15="http://schemas.microsoft.com/office/drawing/2012/chart" uri="{CE6537A1-D6FC-4f65-9D91-7224C49458BB}">
                  <c15:layout>
                    <c:manualLayout>
                      <c:w val="0.29506511782350126"/>
                      <c:h val="0.29400574393698037"/>
                    </c:manualLayout>
                  </c15:layout>
                </c:ext>
                <c:ext xmlns:c16="http://schemas.microsoft.com/office/drawing/2014/chart" uri="{C3380CC4-5D6E-409C-BE32-E72D297353CC}">
                  <c16:uniqueId val="{00000008-C61D-4F1B-A80B-10B46D49E33B}"/>
                </c:ext>
              </c:extLst>
            </c:dLbl>
            <c:dLbl>
              <c:idx val="5"/>
              <c:layout>
                <c:manualLayout>
                  <c:x val="0.17613933992096445"/>
                  <c:y val="9.4499001511810704E-2"/>
                </c:manualLayout>
              </c:layout>
              <c:numFmt formatCode="0.0%" sourceLinked="0"/>
              <c:spPr>
                <a:noFill/>
                <a:ln>
                  <a:noFill/>
                </a:ln>
                <a:effectLst/>
              </c:spPr>
              <c:txPr>
                <a:bodyPr wrap="square" lIns="38100" tIns="19050" rIns="38100" bIns="19050" anchor="ctr">
                  <a:noAutofit/>
                </a:bodyPr>
                <a:lstStyle/>
                <a:p>
                  <a:pPr>
                    <a:defRPr sz="2400" b="0">
                      <a:ln>
                        <a:solidFill>
                          <a:sysClr val="windowText" lastClr="000000"/>
                        </a:solidFill>
                      </a:ln>
                      <a:solidFill>
                        <a:schemeClr val="tx1"/>
                      </a:solidFill>
                      <a:latin typeface="+mj-ea"/>
                      <a:ea typeface="+mj-ea"/>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13815543569918"/>
                      <c:h val="0.32972780410555103"/>
                    </c:manualLayout>
                  </c15:layout>
                </c:ext>
                <c:ext xmlns:c16="http://schemas.microsoft.com/office/drawing/2014/chart" uri="{C3380CC4-5D6E-409C-BE32-E72D297353CC}">
                  <c16:uniqueId val="{0000000A-C61D-4F1B-A80B-10B46D49E33B}"/>
                </c:ext>
              </c:extLst>
            </c:dLbl>
            <c:numFmt formatCode="0.0%" sourceLinked="0"/>
            <c:spPr>
              <a:noFill/>
              <a:ln>
                <a:noFill/>
              </a:ln>
              <a:effectLst/>
            </c:spPr>
            <c:txPr>
              <a:bodyPr wrap="square" lIns="38100" tIns="19050" rIns="38100" bIns="19050" anchor="ctr">
                <a:spAutoFit/>
              </a:bodyPr>
              <a:lstStyle/>
              <a:p>
                <a:pPr>
                  <a:defRPr sz="2400" b="0">
                    <a:ln>
                      <a:solidFill>
                        <a:sysClr val="windowText" lastClr="000000"/>
                      </a:solidFill>
                    </a:ln>
                    <a:solidFill>
                      <a:schemeClr val="tx1"/>
                    </a:solidFill>
                    <a:latin typeface="+mj-ea"/>
                    <a:ea typeface="+mj-ea"/>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'[資料　がん教育モデル講座スライド用データ.xlsx]死亡（愛知県）'!$B$17:$B$22</c:f>
              <c:strCache>
                <c:ptCount val="6"/>
                <c:pt idx="0">
                  <c:v>大腸</c:v>
                </c:pt>
                <c:pt idx="1">
                  <c:v>肺</c:v>
                </c:pt>
                <c:pt idx="2">
                  <c:v>胃</c:v>
                </c:pt>
                <c:pt idx="3">
                  <c:v>乳房</c:v>
                </c:pt>
                <c:pt idx="4">
                  <c:v>すい臓</c:v>
                </c:pt>
                <c:pt idx="5">
                  <c:v>その他</c:v>
                </c:pt>
              </c:strCache>
            </c:strRef>
          </c:cat>
          <c:val>
            <c:numRef>
              <c:f>'[資料　がん教育モデル講座スライド用データ.xlsx]死亡（愛知県）'!$C$17:$C$22</c:f>
              <c:numCache>
                <c:formatCode>0.0%</c:formatCode>
                <c:ptCount val="6"/>
                <c:pt idx="0">
                  <c:v>0.15721380031364349</c:v>
                </c:pt>
                <c:pt idx="1">
                  <c:v>0.13421327757449034</c:v>
                </c:pt>
                <c:pt idx="2">
                  <c:v>0.11095138525875588</c:v>
                </c:pt>
                <c:pt idx="3">
                  <c:v>0.10637741766858337</c:v>
                </c:pt>
                <c:pt idx="4">
                  <c:v>9.7360167276529005E-2</c:v>
                </c:pt>
                <c:pt idx="5">
                  <c:v>0.39388395190799791</c:v>
                </c:pt>
              </c:numCache>
            </c:numRef>
          </c:val>
          <c:extLst>
            <c:ext xmlns:c16="http://schemas.microsoft.com/office/drawing/2014/chart" uri="{C3380CC4-5D6E-409C-BE32-E72D297353CC}">
              <c16:uniqueId val="{0000000B-C61D-4F1B-A80B-10B46D49E33B}"/>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altLang="ja-JP" sz="1600"/>
              <a:t>[</a:t>
            </a:r>
            <a:r>
              <a:rPr lang="ja-JP" altLang="en-US" sz="1600"/>
              <a:t>年齢階級別・部位別罹患率（人口</a:t>
            </a:r>
            <a:r>
              <a:rPr lang="en-US" altLang="ja-JP" sz="1600"/>
              <a:t>10</a:t>
            </a:r>
            <a:r>
              <a:rPr lang="ja-JP" altLang="en-US" sz="1600"/>
              <a:t>万対）</a:t>
            </a:r>
            <a:r>
              <a:rPr lang="en-US" altLang="ja-JP" sz="1600"/>
              <a:t>]</a:t>
            </a:r>
            <a:endParaRPr lang="ja-JP" altLang="en-US" sz="1600"/>
          </a:p>
        </c:rich>
      </c:tx>
      <c:layout>
        <c:manualLayout>
          <c:xMode val="edge"/>
          <c:yMode val="edge"/>
          <c:x val="0.30766197628074271"/>
          <c:y val="6.1597061448323137E-2"/>
        </c:manualLayout>
      </c:layout>
      <c:overlay val="1"/>
    </c:title>
    <c:autoTitleDeleted val="0"/>
    <c:plotArea>
      <c:layout>
        <c:manualLayout>
          <c:layoutTarget val="inner"/>
          <c:xMode val="edge"/>
          <c:yMode val="edge"/>
          <c:x val="8.607174103237096E-2"/>
          <c:y val="0.20340323585312484"/>
          <c:w val="0.86115048118985127"/>
          <c:h val="0.63070088855525919"/>
        </c:manualLayout>
      </c:layout>
      <c:lineChart>
        <c:grouping val="standard"/>
        <c:varyColors val="0"/>
        <c:ser>
          <c:idx val="0"/>
          <c:order val="0"/>
          <c:tx>
            <c:strRef>
              <c:f>'[資料　がん教育モデル講座スライド用データ.xlsx]2017図４ 年齢階級別・部位別罹患率'!$A$4</c:f>
              <c:strCache>
                <c:ptCount val="1"/>
                <c:pt idx="0">
                  <c:v>胃</c:v>
                </c:pt>
              </c:strCache>
            </c:strRef>
          </c:tx>
          <c:spPr>
            <a:ln>
              <a:solidFill>
                <a:srgbClr val="0041FF"/>
              </a:solidFill>
            </a:ln>
          </c:spPr>
          <c:marker>
            <c:symbol val="none"/>
          </c:marker>
          <c:cat>
            <c:strRef>
              <c:f>'[資料　がん教育モデル講座スライド用データ.xlsx]2017図４ 年齢階級別・部位別罹患率'!$B$3:$P$3</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'[資料　がん教育モデル講座スライド用データ.xlsx]2017図４ 年齢階級別・部位別罹患率'!$B$4:$P$4</c:f>
              <c:numCache>
                <c:formatCode>0.0</c:formatCode>
                <c:ptCount val="15"/>
                <c:pt idx="0">
                  <c:v>0</c:v>
                </c:pt>
                <c:pt idx="1">
                  <c:v>0</c:v>
                </c:pt>
                <c:pt idx="2">
                  <c:v>0.9</c:v>
                </c:pt>
                <c:pt idx="3">
                  <c:v>2.1</c:v>
                </c:pt>
                <c:pt idx="4">
                  <c:v>4.7</c:v>
                </c:pt>
                <c:pt idx="5">
                  <c:v>11.4</c:v>
                </c:pt>
                <c:pt idx="6">
                  <c:v>15.9</c:v>
                </c:pt>
                <c:pt idx="7">
                  <c:v>41.1</c:v>
                </c:pt>
                <c:pt idx="8">
                  <c:v>78.099999999999994</c:v>
                </c:pt>
                <c:pt idx="9">
                  <c:v>163.4</c:v>
                </c:pt>
                <c:pt idx="10">
                  <c:v>288.7</c:v>
                </c:pt>
                <c:pt idx="11">
                  <c:v>420.8</c:v>
                </c:pt>
                <c:pt idx="12">
                  <c:v>521.5</c:v>
                </c:pt>
                <c:pt idx="13">
                  <c:v>638.6</c:v>
                </c:pt>
                <c:pt idx="14">
                  <c:v>568.4</c:v>
                </c:pt>
              </c:numCache>
            </c:numRef>
          </c:val>
          <c:smooth val="0"/>
          <c:extLst>
            <c:ext xmlns:c16="http://schemas.microsoft.com/office/drawing/2014/chart" uri="{C3380CC4-5D6E-409C-BE32-E72D297353CC}">
              <c16:uniqueId val="{00000000-EE08-4FD4-A7BA-6F1BD813609C}"/>
            </c:ext>
          </c:extLst>
        </c:ser>
        <c:ser>
          <c:idx val="1"/>
          <c:order val="1"/>
          <c:tx>
            <c:strRef>
              <c:f>'[資料　がん教育モデル講座スライド用データ.xlsx]2017図４ 年齢階級別・部位別罹患率'!$A$5</c:f>
              <c:strCache>
                <c:ptCount val="1"/>
                <c:pt idx="0">
                  <c:v>肺</c:v>
                </c:pt>
              </c:strCache>
            </c:strRef>
          </c:tx>
          <c:spPr>
            <a:ln>
              <a:solidFill>
                <a:srgbClr val="FF2800"/>
              </a:solidFill>
            </a:ln>
          </c:spPr>
          <c:marker>
            <c:symbol val="none"/>
          </c:marker>
          <c:cat>
            <c:strRef>
              <c:f>'[資料　がん教育モデル講座スライド用データ.xlsx]2017図４ 年齢階級別・部位別罹患率'!$B$3:$P$3</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'[資料　がん教育モデル講座スライド用データ.xlsx]2017図４ 年齢階級別・部位別罹患率'!$B$5:$P$5</c:f>
              <c:numCache>
                <c:formatCode>0.0</c:formatCode>
                <c:ptCount val="15"/>
                <c:pt idx="0">
                  <c:v>0</c:v>
                </c:pt>
                <c:pt idx="1">
                  <c:v>0.5</c:v>
                </c:pt>
                <c:pt idx="2">
                  <c:v>0</c:v>
                </c:pt>
                <c:pt idx="3">
                  <c:v>2.9</c:v>
                </c:pt>
                <c:pt idx="4">
                  <c:v>3.1</c:v>
                </c:pt>
                <c:pt idx="5">
                  <c:v>10.4</c:v>
                </c:pt>
                <c:pt idx="6">
                  <c:v>16.899999999999999</c:v>
                </c:pt>
                <c:pt idx="7">
                  <c:v>34.799999999999997</c:v>
                </c:pt>
                <c:pt idx="8">
                  <c:v>79.099999999999994</c:v>
                </c:pt>
                <c:pt idx="9">
                  <c:v>177.2</c:v>
                </c:pt>
                <c:pt idx="10">
                  <c:v>291</c:v>
                </c:pt>
                <c:pt idx="11">
                  <c:v>461.4</c:v>
                </c:pt>
                <c:pt idx="12">
                  <c:v>497.1</c:v>
                </c:pt>
                <c:pt idx="13">
                  <c:v>556.1</c:v>
                </c:pt>
                <c:pt idx="14">
                  <c:v>687.3</c:v>
                </c:pt>
              </c:numCache>
            </c:numRef>
          </c:val>
          <c:smooth val="0"/>
          <c:extLst>
            <c:ext xmlns:c16="http://schemas.microsoft.com/office/drawing/2014/chart" uri="{C3380CC4-5D6E-409C-BE32-E72D297353CC}">
              <c16:uniqueId val="{00000001-EE08-4FD4-A7BA-6F1BD813609C}"/>
            </c:ext>
          </c:extLst>
        </c:ser>
        <c:ser>
          <c:idx val="2"/>
          <c:order val="2"/>
          <c:tx>
            <c:strRef>
              <c:f>'[資料　がん教育モデル講座スライド用データ.xlsx]2017図４ 年齢階級別・部位別罹患率'!$A$6</c:f>
              <c:strCache>
                <c:ptCount val="1"/>
                <c:pt idx="0">
                  <c:v>大腸</c:v>
                </c:pt>
              </c:strCache>
            </c:strRef>
          </c:tx>
          <c:spPr>
            <a:ln>
              <a:solidFill>
                <a:srgbClr val="35A16B"/>
              </a:solidFill>
            </a:ln>
          </c:spPr>
          <c:marker>
            <c:symbol val="none"/>
          </c:marker>
          <c:cat>
            <c:strRef>
              <c:f>'[資料　がん教育モデル講座スライド用データ.xlsx]2017図４ 年齢階級別・部位別罹患率'!$B$3:$P$3</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'[資料　がん教育モデル講座スライド用データ.xlsx]2017図４ 年齢階級別・部位別罹患率'!$B$6:$P$6</c:f>
              <c:numCache>
                <c:formatCode>0.0</c:formatCode>
                <c:ptCount val="15"/>
                <c:pt idx="0">
                  <c:v>1</c:v>
                </c:pt>
                <c:pt idx="1">
                  <c:v>0</c:v>
                </c:pt>
                <c:pt idx="2">
                  <c:v>3.6</c:v>
                </c:pt>
                <c:pt idx="3">
                  <c:v>7.4</c:v>
                </c:pt>
                <c:pt idx="4">
                  <c:v>12.8</c:v>
                </c:pt>
                <c:pt idx="5">
                  <c:v>28.7</c:v>
                </c:pt>
                <c:pt idx="6">
                  <c:v>49</c:v>
                </c:pt>
                <c:pt idx="7">
                  <c:v>74.7</c:v>
                </c:pt>
                <c:pt idx="8">
                  <c:v>126</c:v>
                </c:pt>
                <c:pt idx="9">
                  <c:v>228.7</c:v>
                </c:pt>
                <c:pt idx="10">
                  <c:v>337.5</c:v>
                </c:pt>
                <c:pt idx="11">
                  <c:v>430</c:v>
                </c:pt>
                <c:pt idx="12">
                  <c:v>463.4</c:v>
                </c:pt>
                <c:pt idx="13">
                  <c:v>535.1</c:v>
                </c:pt>
                <c:pt idx="14">
                  <c:v>510.1</c:v>
                </c:pt>
              </c:numCache>
            </c:numRef>
          </c:val>
          <c:smooth val="0"/>
          <c:extLst>
            <c:ext xmlns:c16="http://schemas.microsoft.com/office/drawing/2014/chart" uri="{C3380CC4-5D6E-409C-BE32-E72D297353CC}">
              <c16:uniqueId val="{00000002-EE08-4FD4-A7BA-6F1BD813609C}"/>
            </c:ext>
          </c:extLst>
        </c:ser>
        <c:ser>
          <c:idx val="3"/>
          <c:order val="3"/>
          <c:tx>
            <c:strRef>
              <c:f>'[資料　がん教育モデル講座スライド用データ.xlsx]2017図４ 年齢階級別・部位別罹患率'!$A$7</c:f>
              <c:strCache>
                <c:ptCount val="1"/>
                <c:pt idx="0">
                  <c:v>肝臓</c:v>
                </c:pt>
              </c:strCache>
            </c:strRef>
          </c:tx>
          <c:spPr>
            <a:ln>
              <a:solidFill>
                <a:srgbClr val="9A0079"/>
              </a:solidFill>
            </a:ln>
          </c:spPr>
          <c:marker>
            <c:symbol val="none"/>
          </c:marker>
          <c:cat>
            <c:strRef>
              <c:f>'[資料　がん教育モデル講座スライド用データ.xlsx]2017図４ 年齢階級別・部位別罹患率'!$B$3:$P$3</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'[資料　がん教育モデル講座スライド用データ.xlsx]2017図４ 年齢階級別・部位別罹患率'!$B$7:$P$7</c:f>
              <c:numCache>
                <c:formatCode>0.0</c:formatCode>
                <c:ptCount val="15"/>
                <c:pt idx="0">
                  <c:v>0</c:v>
                </c:pt>
                <c:pt idx="1">
                  <c:v>0.5</c:v>
                </c:pt>
                <c:pt idx="2">
                  <c:v>0</c:v>
                </c:pt>
                <c:pt idx="3">
                  <c:v>0</c:v>
                </c:pt>
                <c:pt idx="4">
                  <c:v>1.2</c:v>
                </c:pt>
                <c:pt idx="5">
                  <c:v>2.6</c:v>
                </c:pt>
                <c:pt idx="6">
                  <c:v>5.2</c:v>
                </c:pt>
                <c:pt idx="7">
                  <c:v>14.2</c:v>
                </c:pt>
                <c:pt idx="8">
                  <c:v>30.2</c:v>
                </c:pt>
                <c:pt idx="9">
                  <c:v>53.5</c:v>
                </c:pt>
                <c:pt idx="10">
                  <c:v>68</c:v>
                </c:pt>
                <c:pt idx="11">
                  <c:v>113</c:v>
                </c:pt>
                <c:pt idx="12">
                  <c:v>153.5</c:v>
                </c:pt>
                <c:pt idx="13">
                  <c:v>192.1</c:v>
                </c:pt>
                <c:pt idx="14">
                  <c:v>194.9</c:v>
                </c:pt>
              </c:numCache>
            </c:numRef>
          </c:val>
          <c:smooth val="0"/>
          <c:extLst>
            <c:ext xmlns:c16="http://schemas.microsoft.com/office/drawing/2014/chart" uri="{C3380CC4-5D6E-409C-BE32-E72D297353CC}">
              <c16:uniqueId val="{00000003-EE08-4FD4-A7BA-6F1BD813609C}"/>
            </c:ext>
          </c:extLst>
        </c:ser>
        <c:ser>
          <c:idx val="4"/>
          <c:order val="4"/>
          <c:tx>
            <c:strRef>
              <c:f>'[資料　がん教育モデル講座スライド用データ.xlsx]2017図４ 年齢階級別・部位別罹患率'!$A$8</c:f>
              <c:strCache>
                <c:ptCount val="1"/>
                <c:pt idx="0">
                  <c:v>前立腺</c:v>
                </c:pt>
              </c:strCache>
            </c:strRef>
          </c:tx>
          <c:marker>
            <c:symbol val="none"/>
          </c:marker>
          <c:cat>
            <c:strRef>
              <c:f>'[資料　がん教育モデル講座スライド用データ.xlsx]2017図４ 年齢階級別・部位別罹患率'!$B$3:$P$3</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'[資料　がん教育モデル講座スライド用データ.xlsx]2017図４ 年齢階級別・部位別罹患率'!$B$8:$P$8</c:f>
              <c:numCache>
                <c:formatCode>0.0</c:formatCode>
                <c:ptCount val="15"/>
                <c:pt idx="0">
                  <c:v>0</c:v>
                </c:pt>
                <c:pt idx="1">
                  <c:v>0</c:v>
                </c:pt>
                <c:pt idx="2">
                  <c:v>0.5</c:v>
                </c:pt>
                <c:pt idx="3">
                  <c:v>0</c:v>
                </c:pt>
                <c:pt idx="4">
                  <c:v>0</c:v>
                </c:pt>
                <c:pt idx="5">
                  <c:v>0.3</c:v>
                </c:pt>
                <c:pt idx="6">
                  <c:v>2.2999999999999998</c:v>
                </c:pt>
                <c:pt idx="7">
                  <c:v>23.7</c:v>
                </c:pt>
                <c:pt idx="8">
                  <c:v>67.900000000000006</c:v>
                </c:pt>
                <c:pt idx="9">
                  <c:v>182.2</c:v>
                </c:pt>
                <c:pt idx="10">
                  <c:v>360.5</c:v>
                </c:pt>
                <c:pt idx="11">
                  <c:v>542.5</c:v>
                </c:pt>
                <c:pt idx="12">
                  <c:v>609.29999999999995</c:v>
                </c:pt>
                <c:pt idx="13">
                  <c:v>644.70000000000005</c:v>
                </c:pt>
                <c:pt idx="14">
                  <c:v>557</c:v>
                </c:pt>
              </c:numCache>
            </c:numRef>
          </c:val>
          <c:smooth val="0"/>
          <c:extLst>
            <c:ext xmlns:c16="http://schemas.microsoft.com/office/drawing/2014/chart" uri="{C3380CC4-5D6E-409C-BE32-E72D297353CC}">
              <c16:uniqueId val="{00000004-EE08-4FD4-A7BA-6F1BD813609C}"/>
            </c:ext>
          </c:extLst>
        </c:ser>
        <c:dLbls>
          <c:showLegendKey val="0"/>
          <c:showVal val="0"/>
          <c:showCatName val="0"/>
          <c:showSerName val="0"/>
          <c:showPercent val="0"/>
          <c:showBubbleSize val="0"/>
        </c:dLbls>
        <c:smooth val="0"/>
        <c:axId val="329984848"/>
        <c:axId val="329981320"/>
      </c:lineChart>
      <c:catAx>
        <c:axId val="329984848"/>
        <c:scaling>
          <c:orientation val="minMax"/>
        </c:scaling>
        <c:delete val="0"/>
        <c:axPos val="b"/>
        <c:title>
          <c:tx>
            <c:rich>
              <a:bodyPr/>
              <a:lstStyle/>
              <a:p>
                <a:pPr>
                  <a:defRPr sz="1200"/>
                </a:pPr>
                <a:r>
                  <a:rPr lang="ja-JP" altLang="en-US" sz="1200" dirty="0"/>
                  <a:t>　</a:t>
                </a:r>
                <a:r>
                  <a:rPr lang="ja-JP" altLang="en-US" sz="1800" dirty="0"/>
                  <a:t>（年齢）</a:t>
                </a:r>
              </a:p>
            </c:rich>
          </c:tx>
          <c:layout>
            <c:manualLayout>
              <c:xMode val="edge"/>
              <c:yMode val="edge"/>
              <c:x val="0.89460642072518715"/>
              <c:y val="0.93010698661535629"/>
            </c:manualLayout>
          </c:layout>
          <c:overlay val="0"/>
        </c:title>
        <c:numFmt formatCode="General" sourceLinked="1"/>
        <c:majorTickMark val="none"/>
        <c:minorTickMark val="none"/>
        <c:tickLblPos val="nextTo"/>
        <c:txPr>
          <a:bodyPr/>
          <a:lstStyle/>
          <a:p>
            <a:pPr>
              <a:defRPr sz="2000"/>
            </a:pPr>
            <a:endParaRPr lang="ja-JP"/>
          </a:p>
        </c:txPr>
        <c:crossAx val="329981320"/>
        <c:crosses val="autoZero"/>
        <c:auto val="1"/>
        <c:lblAlgn val="ctr"/>
        <c:lblOffset val="100"/>
        <c:noMultiLvlLbl val="0"/>
      </c:catAx>
      <c:valAx>
        <c:axId val="329981320"/>
        <c:scaling>
          <c:orientation val="minMax"/>
        </c:scaling>
        <c:delete val="0"/>
        <c:axPos val="l"/>
        <c:majorGridlines/>
        <c:numFmt formatCode="0.0" sourceLinked="1"/>
        <c:majorTickMark val="none"/>
        <c:minorTickMark val="none"/>
        <c:tickLblPos val="nextTo"/>
        <c:txPr>
          <a:bodyPr/>
          <a:lstStyle/>
          <a:p>
            <a:pPr>
              <a:defRPr sz="2000"/>
            </a:pPr>
            <a:endParaRPr lang="ja-JP"/>
          </a:p>
        </c:txPr>
        <c:crossAx val="329984848"/>
        <c:crosses val="autoZero"/>
        <c:crossBetween val="between"/>
      </c:valAx>
    </c:plotArea>
    <c:plotVisOnly val="1"/>
    <c:dispBlanksAs val="gap"/>
    <c:showDLblsOverMax val="0"/>
  </c:chart>
  <c:spPr>
    <a:noFill/>
    <a:ln>
      <a:noFill/>
    </a:ln>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altLang="ja-JP" sz="1600"/>
              <a:t>[</a:t>
            </a:r>
            <a:r>
              <a:rPr lang="ja-JP" altLang="en-US" sz="1600"/>
              <a:t>年齢階級別・部位別罹患率（人口</a:t>
            </a:r>
            <a:r>
              <a:rPr lang="en-US" altLang="ja-JP" sz="1600"/>
              <a:t>10</a:t>
            </a:r>
            <a:r>
              <a:rPr lang="ja-JP" altLang="en-US" sz="1600"/>
              <a:t>万対）</a:t>
            </a:r>
            <a:r>
              <a:rPr lang="en-US" altLang="ja-JP" sz="1600"/>
              <a:t>]</a:t>
            </a:r>
            <a:endParaRPr lang="ja-JP" altLang="en-US" sz="1600"/>
          </a:p>
        </c:rich>
      </c:tx>
      <c:overlay val="1"/>
    </c:title>
    <c:autoTitleDeleted val="0"/>
    <c:plotArea>
      <c:layout>
        <c:manualLayout>
          <c:layoutTarget val="inner"/>
          <c:xMode val="edge"/>
          <c:yMode val="edge"/>
          <c:x val="9.7709935352346663E-2"/>
          <c:y val="0.21438052862627854"/>
          <c:w val="0.83615048118985125"/>
          <c:h val="0.63275185114055854"/>
        </c:manualLayout>
      </c:layout>
      <c:lineChart>
        <c:grouping val="standard"/>
        <c:varyColors val="0"/>
        <c:ser>
          <c:idx val="0"/>
          <c:order val="0"/>
          <c:tx>
            <c:strRef>
              <c:f>'[資料　がん教育モデル講座スライド用データ.xlsx]2017図４ 年齢階級別・部位別罹患率'!$A$12</c:f>
              <c:strCache>
                <c:ptCount val="1"/>
                <c:pt idx="0">
                  <c:v>胃</c:v>
                </c:pt>
              </c:strCache>
            </c:strRef>
          </c:tx>
          <c:spPr>
            <a:ln>
              <a:solidFill>
                <a:srgbClr val="0041FF"/>
              </a:solidFill>
            </a:ln>
          </c:spPr>
          <c:marker>
            <c:symbol val="none"/>
          </c:marker>
          <c:cat>
            <c:strRef>
              <c:f>'[資料　がん教育モデル講座スライド用データ.xlsx]2017図４ 年齢階級別・部位別罹患率'!$B$11:$P$11</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'[資料　がん教育モデル講座スライド用データ.xlsx]2017図４ 年齢階級別・部位別罹患率'!$B$12:$P$12</c:f>
              <c:numCache>
                <c:formatCode>0.0</c:formatCode>
                <c:ptCount val="15"/>
                <c:pt idx="0">
                  <c:v>0</c:v>
                </c:pt>
                <c:pt idx="1">
                  <c:v>0.5</c:v>
                </c:pt>
                <c:pt idx="2">
                  <c:v>1.5</c:v>
                </c:pt>
                <c:pt idx="3">
                  <c:v>1.4</c:v>
                </c:pt>
                <c:pt idx="4">
                  <c:v>5.5</c:v>
                </c:pt>
                <c:pt idx="5">
                  <c:v>9.1</c:v>
                </c:pt>
                <c:pt idx="6">
                  <c:v>12.9</c:v>
                </c:pt>
                <c:pt idx="7">
                  <c:v>19.5</c:v>
                </c:pt>
                <c:pt idx="8">
                  <c:v>28.4</c:v>
                </c:pt>
                <c:pt idx="9">
                  <c:v>63.1</c:v>
                </c:pt>
                <c:pt idx="10">
                  <c:v>79.900000000000006</c:v>
                </c:pt>
                <c:pt idx="11">
                  <c:v>112.3</c:v>
                </c:pt>
                <c:pt idx="12">
                  <c:v>144.30000000000001</c:v>
                </c:pt>
                <c:pt idx="13">
                  <c:v>194.2</c:v>
                </c:pt>
                <c:pt idx="14">
                  <c:v>231.7</c:v>
                </c:pt>
              </c:numCache>
            </c:numRef>
          </c:val>
          <c:smooth val="0"/>
          <c:extLst>
            <c:ext xmlns:c16="http://schemas.microsoft.com/office/drawing/2014/chart" uri="{C3380CC4-5D6E-409C-BE32-E72D297353CC}">
              <c16:uniqueId val="{00000000-FE09-464B-84FC-87EFC473C1B9}"/>
            </c:ext>
          </c:extLst>
        </c:ser>
        <c:ser>
          <c:idx val="1"/>
          <c:order val="1"/>
          <c:tx>
            <c:strRef>
              <c:f>'[資料　がん教育モデル講座スライド用データ.xlsx]2017図４ 年齢階級別・部位別罹患率'!$A$13</c:f>
              <c:strCache>
                <c:ptCount val="1"/>
                <c:pt idx="0">
                  <c:v>大腸</c:v>
                </c:pt>
              </c:strCache>
            </c:strRef>
          </c:tx>
          <c:spPr>
            <a:ln>
              <a:solidFill>
                <a:srgbClr val="35A16B"/>
              </a:solidFill>
            </a:ln>
          </c:spPr>
          <c:marker>
            <c:symbol val="none"/>
          </c:marker>
          <c:cat>
            <c:strRef>
              <c:f>'[資料　がん教育モデル講座スライド用データ.xlsx]2017図４ 年齢階級別・部位別罹患率'!$B$11:$P$11</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'[資料　がん教育モデル講座スライド用データ.xlsx]2017図４ 年齢階級別・部位別罹患率'!$B$13:$P$13</c:f>
              <c:numCache>
                <c:formatCode>0.0</c:formatCode>
                <c:ptCount val="15"/>
                <c:pt idx="0">
                  <c:v>0</c:v>
                </c:pt>
                <c:pt idx="1">
                  <c:v>0.5</c:v>
                </c:pt>
                <c:pt idx="2">
                  <c:v>1.5</c:v>
                </c:pt>
                <c:pt idx="3">
                  <c:v>6.9</c:v>
                </c:pt>
                <c:pt idx="4">
                  <c:v>11</c:v>
                </c:pt>
                <c:pt idx="5">
                  <c:v>24.2</c:v>
                </c:pt>
                <c:pt idx="6">
                  <c:v>33.799999999999997</c:v>
                </c:pt>
                <c:pt idx="7">
                  <c:v>58.5</c:v>
                </c:pt>
                <c:pt idx="8">
                  <c:v>91.8</c:v>
                </c:pt>
                <c:pt idx="9">
                  <c:v>127.6</c:v>
                </c:pt>
                <c:pt idx="10">
                  <c:v>172.9</c:v>
                </c:pt>
                <c:pt idx="11">
                  <c:v>231.7</c:v>
                </c:pt>
                <c:pt idx="12">
                  <c:v>290</c:v>
                </c:pt>
                <c:pt idx="13">
                  <c:v>335.9</c:v>
                </c:pt>
                <c:pt idx="14">
                  <c:v>337.1</c:v>
                </c:pt>
              </c:numCache>
            </c:numRef>
          </c:val>
          <c:smooth val="0"/>
          <c:extLst>
            <c:ext xmlns:c16="http://schemas.microsoft.com/office/drawing/2014/chart" uri="{C3380CC4-5D6E-409C-BE32-E72D297353CC}">
              <c16:uniqueId val="{00000001-FE09-464B-84FC-87EFC473C1B9}"/>
            </c:ext>
          </c:extLst>
        </c:ser>
        <c:ser>
          <c:idx val="2"/>
          <c:order val="2"/>
          <c:tx>
            <c:strRef>
              <c:f>'[資料　がん教育モデル講座スライド用データ.xlsx]2017図４ 年齢階級別・部位別罹患率'!$A$14</c:f>
              <c:strCache>
                <c:ptCount val="1"/>
                <c:pt idx="0">
                  <c:v>肝臓</c:v>
                </c:pt>
              </c:strCache>
            </c:strRef>
          </c:tx>
          <c:spPr>
            <a:ln>
              <a:solidFill>
                <a:srgbClr val="9A0079"/>
              </a:solidFill>
            </a:ln>
          </c:spPr>
          <c:marker>
            <c:symbol val="none"/>
          </c:marker>
          <c:cat>
            <c:strRef>
              <c:f>'[資料　がん教育モデル講座スライド用データ.xlsx]2017図４ 年齢階級別・部位別罹患率'!$B$11:$P$11</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'[資料　がん教育モデル講座スライド用データ.xlsx]2017図４ 年齢階級別・部位別罹患率'!$B$14:$P$14</c:f>
              <c:numCache>
                <c:formatCode>0.0</c:formatCode>
                <c:ptCount val="15"/>
                <c:pt idx="0">
                  <c:v>0.5</c:v>
                </c:pt>
                <c:pt idx="1">
                  <c:v>0</c:v>
                </c:pt>
                <c:pt idx="2">
                  <c:v>0</c:v>
                </c:pt>
                <c:pt idx="3">
                  <c:v>0</c:v>
                </c:pt>
                <c:pt idx="4">
                  <c:v>1.3</c:v>
                </c:pt>
                <c:pt idx="5">
                  <c:v>1.8</c:v>
                </c:pt>
                <c:pt idx="6">
                  <c:v>2.4</c:v>
                </c:pt>
                <c:pt idx="7">
                  <c:v>2.5</c:v>
                </c:pt>
                <c:pt idx="8">
                  <c:v>6.7</c:v>
                </c:pt>
                <c:pt idx="9">
                  <c:v>14.3</c:v>
                </c:pt>
                <c:pt idx="10">
                  <c:v>22</c:v>
                </c:pt>
                <c:pt idx="11">
                  <c:v>40.1</c:v>
                </c:pt>
                <c:pt idx="12">
                  <c:v>61.2</c:v>
                </c:pt>
                <c:pt idx="13">
                  <c:v>85.9</c:v>
                </c:pt>
                <c:pt idx="14">
                  <c:v>77.2</c:v>
                </c:pt>
              </c:numCache>
            </c:numRef>
          </c:val>
          <c:smooth val="0"/>
          <c:extLst>
            <c:ext xmlns:c16="http://schemas.microsoft.com/office/drawing/2014/chart" uri="{C3380CC4-5D6E-409C-BE32-E72D297353CC}">
              <c16:uniqueId val="{00000002-FE09-464B-84FC-87EFC473C1B9}"/>
            </c:ext>
          </c:extLst>
        </c:ser>
        <c:ser>
          <c:idx val="3"/>
          <c:order val="3"/>
          <c:tx>
            <c:strRef>
              <c:f>'[資料　がん教育モデル講座スライド用データ.xlsx]2017図４ 年齢階級別・部位別罹患率'!$A$15</c:f>
              <c:strCache>
                <c:ptCount val="1"/>
                <c:pt idx="0">
                  <c:v>肺</c:v>
                </c:pt>
              </c:strCache>
            </c:strRef>
          </c:tx>
          <c:spPr>
            <a:ln>
              <a:solidFill>
                <a:srgbClr val="FF2800"/>
              </a:solidFill>
            </a:ln>
          </c:spPr>
          <c:marker>
            <c:symbol val="none"/>
          </c:marker>
          <c:cat>
            <c:strRef>
              <c:f>'[資料　がん教育モデル講座スライド用データ.xlsx]2017図４ 年齢階級別・部位別罹患率'!$B$11:$P$11</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'[資料　がん教育モデル講座スライド用データ.xlsx]2017図４ 年齢階級別・部位別罹患率'!$B$15:$P$15</c:f>
              <c:numCache>
                <c:formatCode>0.0</c:formatCode>
                <c:ptCount val="15"/>
                <c:pt idx="0">
                  <c:v>0</c:v>
                </c:pt>
                <c:pt idx="1">
                  <c:v>0</c:v>
                </c:pt>
                <c:pt idx="2">
                  <c:v>0.5</c:v>
                </c:pt>
                <c:pt idx="3">
                  <c:v>2.2999999999999998</c:v>
                </c:pt>
                <c:pt idx="4">
                  <c:v>4.2</c:v>
                </c:pt>
                <c:pt idx="5">
                  <c:v>6.3</c:v>
                </c:pt>
                <c:pt idx="6">
                  <c:v>13.2</c:v>
                </c:pt>
                <c:pt idx="7">
                  <c:v>28.8</c:v>
                </c:pt>
                <c:pt idx="8">
                  <c:v>48.6</c:v>
                </c:pt>
                <c:pt idx="9">
                  <c:v>64</c:v>
                </c:pt>
                <c:pt idx="10">
                  <c:v>113.2</c:v>
                </c:pt>
                <c:pt idx="11">
                  <c:v>162.6</c:v>
                </c:pt>
                <c:pt idx="12">
                  <c:v>184.1</c:v>
                </c:pt>
                <c:pt idx="13">
                  <c:v>181.4</c:v>
                </c:pt>
                <c:pt idx="14">
                  <c:v>195.8</c:v>
                </c:pt>
              </c:numCache>
            </c:numRef>
          </c:val>
          <c:smooth val="0"/>
          <c:extLst>
            <c:ext xmlns:c16="http://schemas.microsoft.com/office/drawing/2014/chart" uri="{C3380CC4-5D6E-409C-BE32-E72D297353CC}">
              <c16:uniqueId val="{00000003-FE09-464B-84FC-87EFC473C1B9}"/>
            </c:ext>
          </c:extLst>
        </c:ser>
        <c:ser>
          <c:idx val="4"/>
          <c:order val="4"/>
          <c:tx>
            <c:strRef>
              <c:f>'[資料　がん教育モデル講座スライド用データ.xlsx]2017図４ 年齢階級別・部位別罹患率'!$A$16</c:f>
              <c:strCache>
                <c:ptCount val="1"/>
                <c:pt idx="0">
                  <c:v>乳房</c:v>
                </c:pt>
              </c:strCache>
            </c:strRef>
          </c:tx>
          <c:spPr>
            <a:ln>
              <a:solidFill>
                <a:srgbClr val="FAF500"/>
              </a:solidFill>
            </a:ln>
          </c:spPr>
          <c:marker>
            <c:symbol val="none"/>
          </c:marker>
          <c:cat>
            <c:strRef>
              <c:f>'[資料　がん教育モデル講座スライド用データ.xlsx]2017図４ 年齢階級別・部位別罹患率'!$B$11:$P$11</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'[資料　がん教育モデル講座スライド用データ.xlsx]2017図４ 年齢階級別・部位別罹患率'!$B$16:$P$16</c:f>
              <c:numCache>
                <c:formatCode>0.0</c:formatCode>
                <c:ptCount val="15"/>
                <c:pt idx="0">
                  <c:v>0.5</c:v>
                </c:pt>
                <c:pt idx="1">
                  <c:v>3.1</c:v>
                </c:pt>
                <c:pt idx="2">
                  <c:v>9.6999999999999993</c:v>
                </c:pt>
                <c:pt idx="3">
                  <c:v>26.6</c:v>
                </c:pt>
                <c:pt idx="4">
                  <c:v>60.2</c:v>
                </c:pt>
                <c:pt idx="5">
                  <c:v>123.9</c:v>
                </c:pt>
                <c:pt idx="6">
                  <c:v>215.3</c:v>
                </c:pt>
                <c:pt idx="7">
                  <c:v>208.5</c:v>
                </c:pt>
                <c:pt idx="8">
                  <c:v>206.7</c:v>
                </c:pt>
                <c:pt idx="9">
                  <c:v>212.8</c:v>
                </c:pt>
                <c:pt idx="10">
                  <c:v>204</c:v>
                </c:pt>
                <c:pt idx="11">
                  <c:v>216.3</c:v>
                </c:pt>
                <c:pt idx="12">
                  <c:v>184.1</c:v>
                </c:pt>
                <c:pt idx="13">
                  <c:v>206.4</c:v>
                </c:pt>
                <c:pt idx="14">
                  <c:v>162.30000000000001</c:v>
                </c:pt>
              </c:numCache>
            </c:numRef>
          </c:val>
          <c:smooth val="0"/>
          <c:extLst>
            <c:ext xmlns:c16="http://schemas.microsoft.com/office/drawing/2014/chart" uri="{C3380CC4-5D6E-409C-BE32-E72D297353CC}">
              <c16:uniqueId val="{00000004-FE09-464B-84FC-87EFC473C1B9}"/>
            </c:ext>
          </c:extLst>
        </c:ser>
        <c:ser>
          <c:idx val="5"/>
          <c:order val="5"/>
          <c:tx>
            <c:strRef>
              <c:f>'[資料　がん教育モデル講座スライド用データ.xlsx]2017図４ 年齢階級別・部位別罹患率'!$A$17</c:f>
              <c:strCache>
                <c:ptCount val="1"/>
                <c:pt idx="0">
                  <c:v>子宮</c:v>
                </c:pt>
              </c:strCache>
            </c:strRef>
          </c:tx>
          <c:spPr>
            <a:ln>
              <a:solidFill>
                <a:srgbClr val="FF99A0"/>
              </a:solidFill>
            </a:ln>
          </c:spPr>
          <c:marker>
            <c:symbol val="none"/>
          </c:marker>
          <c:cat>
            <c:strRef>
              <c:f>'[資料　がん教育モデル講座スライド用データ.xlsx]2017図４ 年齢階級別・部位別罹患率'!$B$11:$P$11</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'[資料　がん教育モデル講座スライド用データ.xlsx]2017図４ 年齢階級別・部位別罹患率'!$B$17:$P$17</c:f>
              <c:numCache>
                <c:formatCode>0.0</c:formatCode>
                <c:ptCount val="15"/>
                <c:pt idx="0">
                  <c:v>0</c:v>
                </c:pt>
                <c:pt idx="1">
                  <c:v>0.5</c:v>
                </c:pt>
                <c:pt idx="2">
                  <c:v>4.5999999999999996</c:v>
                </c:pt>
                <c:pt idx="3">
                  <c:v>30.3</c:v>
                </c:pt>
                <c:pt idx="4">
                  <c:v>46.2</c:v>
                </c:pt>
                <c:pt idx="5">
                  <c:v>47</c:v>
                </c:pt>
                <c:pt idx="6">
                  <c:v>55.1</c:v>
                </c:pt>
                <c:pt idx="7">
                  <c:v>76.7</c:v>
                </c:pt>
                <c:pt idx="8">
                  <c:v>81.3</c:v>
                </c:pt>
                <c:pt idx="9">
                  <c:v>77.3</c:v>
                </c:pt>
                <c:pt idx="10">
                  <c:v>67.8</c:v>
                </c:pt>
                <c:pt idx="11">
                  <c:v>52.9</c:v>
                </c:pt>
                <c:pt idx="12">
                  <c:v>53.2</c:v>
                </c:pt>
                <c:pt idx="13">
                  <c:v>47.4</c:v>
                </c:pt>
                <c:pt idx="14">
                  <c:v>49.1</c:v>
                </c:pt>
              </c:numCache>
            </c:numRef>
          </c:val>
          <c:smooth val="0"/>
          <c:extLst>
            <c:ext xmlns:c16="http://schemas.microsoft.com/office/drawing/2014/chart" uri="{C3380CC4-5D6E-409C-BE32-E72D297353CC}">
              <c16:uniqueId val="{00000005-FE09-464B-84FC-87EFC473C1B9}"/>
            </c:ext>
          </c:extLst>
        </c:ser>
        <c:dLbls>
          <c:showLegendKey val="0"/>
          <c:showVal val="0"/>
          <c:showCatName val="0"/>
          <c:showSerName val="0"/>
          <c:showPercent val="0"/>
          <c:showBubbleSize val="0"/>
        </c:dLbls>
        <c:smooth val="0"/>
        <c:axId val="425766424"/>
        <c:axId val="425766032"/>
      </c:lineChart>
      <c:catAx>
        <c:axId val="425766424"/>
        <c:scaling>
          <c:orientation val="minMax"/>
        </c:scaling>
        <c:delete val="0"/>
        <c:axPos val="b"/>
        <c:title>
          <c:tx>
            <c:rich>
              <a:bodyPr/>
              <a:lstStyle/>
              <a:p>
                <a:pPr>
                  <a:defRPr sz="1200"/>
                </a:pPr>
                <a:r>
                  <a:rPr lang="ja-JP" altLang="en-US" sz="1200" dirty="0"/>
                  <a:t>　</a:t>
                </a:r>
                <a:r>
                  <a:rPr lang="ja-JP" altLang="en-US" sz="1800" dirty="0"/>
                  <a:t>（年齢）</a:t>
                </a:r>
              </a:p>
            </c:rich>
          </c:tx>
          <c:layout>
            <c:manualLayout>
              <c:xMode val="edge"/>
              <c:yMode val="edge"/>
              <c:x val="0.89539153362710411"/>
              <c:y val="0.92812364281628645"/>
            </c:manualLayout>
          </c:layout>
          <c:overlay val="0"/>
        </c:title>
        <c:numFmt formatCode="General" sourceLinked="1"/>
        <c:majorTickMark val="none"/>
        <c:minorTickMark val="none"/>
        <c:tickLblPos val="nextTo"/>
        <c:txPr>
          <a:bodyPr/>
          <a:lstStyle/>
          <a:p>
            <a:pPr>
              <a:defRPr sz="2000"/>
            </a:pPr>
            <a:endParaRPr lang="ja-JP"/>
          </a:p>
        </c:txPr>
        <c:crossAx val="425766032"/>
        <c:crosses val="autoZero"/>
        <c:auto val="1"/>
        <c:lblAlgn val="ctr"/>
        <c:lblOffset val="100"/>
        <c:noMultiLvlLbl val="0"/>
      </c:catAx>
      <c:valAx>
        <c:axId val="425766032"/>
        <c:scaling>
          <c:orientation val="minMax"/>
        </c:scaling>
        <c:delete val="0"/>
        <c:axPos val="l"/>
        <c:majorGridlines/>
        <c:numFmt formatCode="0.0" sourceLinked="1"/>
        <c:majorTickMark val="none"/>
        <c:minorTickMark val="none"/>
        <c:tickLblPos val="nextTo"/>
        <c:txPr>
          <a:bodyPr/>
          <a:lstStyle/>
          <a:p>
            <a:pPr>
              <a:defRPr sz="2000"/>
            </a:pPr>
            <a:endParaRPr lang="ja-JP"/>
          </a:p>
        </c:txPr>
        <c:crossAx val="425766424"/>
        <c:crosses val="autoZero"/>
        <c:crossBetween val="between"/>
      </c:valAx>
    </c:plotArea>
    <c:plotVisOnly val="1"/>
    <c:dispBlanksAs val="gap"/>
    <c:showDLblsOverMax val="0"/>
  </c:chart>
  <c:spPr>
    <a:noFill/>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altLang="ja-JP" sz="1800"/>
              <a:t>[</a:t>
            </a:r>
            <a:r>
              <a:rPr lang="ja-JP" altLang="en-US" sz="1800"/>
              <a:t>進行度別５年生存率</a:t>
            </a:r>
            <a:r>
              <a:rPr lang="en-US" altLang="ja-JP" sz="1800"/>
              <a:t>]</a:t>
            </a:r>
          </a:p>
        </c:rich>
      </c:tx>
      <c:layout>
        <c:manualLayout>
          <c:xMode val="edge"/>
          <c:yMode val="edge"/>
          <c:x val="0.12184630017578077"/>
          <c:y val="2.7609139799205464E-3"/>
        </c:manualLayout>
      </c:layout>
      <c:overlay val="1"/>
    </c:title>
    <c:autoTitleDeleted val="0"/>
    <c:plotArea>
      <c:layout>
        <c:manualLayout>
          <c:layoutTarget val="inner"/>
          <c:xMode val="edge"/>
          <c:yMode val="edge"/>
          <c:x val="0.10187477561320771"/>
          <c:y val="0.13066749551042961"/>
          <c:w val="0.77209340464241139"/>
          <c:h val="0.67577676474651194"/>
        </c:manualLayout>
      </c:layout>
      <c:barChart>
        <c:barDir val="col"/>
        <c:grouping val="clustered"/>
        <c:varyColors val="0"/>
        <c:ser>
          <c:idx val="0"/>
          <c:order val="0"/>
          <c:tx>
            <c:strRef>
              <c:f>'図３ 進行度別5年生存率'!$A$4</c:f>
              <c:strCache>
                <c:ptCount val="1"/>
                <c:pt idx="0">
                  <c:v>限局</c:v>
                </c:pt>
              </c:strCache>
            </c:strRef>
          </c:tx>
          <c:spPr>
            <a:solidFill>
              <a:srgbClr val="008000"/>
            </a:solidFill>
          </c:spPr>
          <c:invertIfNegative val="0"/>
          <c:cat>
            <c:strRef>
              <c:f>'図３ 進行度別5年生存率'!$B$3:$I$3</c:f>
              <c:strCache>
                <c:ptCount val="8"/>
                <c:pt idx="0">
                  <c:v>全がん</c:v>
                </c:pt>
                <c:pt idx="1">
                  <c:v>胃</c:v>
                </c:pt>
                <c:pt idx="2">
                  <c:v>結腸</c:v>
                </c:pt>
                <c:pt idx="3">
                  <c:v>直腸</c:v>
                </c:pt>
                <c:pt idx="4">
                  <c:v>肺・気管</c:v>
                </c:pt>
                <c:pt idx="5">
                  <c:v>乳房（女性）</c:v>
                </c:pt>
                <c:pt idx="6">
                  <c:v>子宮頸部</c:v>
                </c:pt>
                <c:pt idx="7">
                  <c:v>子宮体部</c:v>
                </c:pt>
              </c:strCache>
            </c:strRef>
          </c:cat>
          <c:val>
            <c:numRef>
              <c:f>'図３ 進行度別5年生存率'!$B$4:$I$4</c:f>
              <c:numCache>
                <c:formatCode>General</c:formatCode>
                <c:ptCount val="8"/>
                <c:pt idx="0">
                  <c:v>90.4</c:v>
                </c:pt>
                <c:pt idx="1">
                  <c:v>95.9</c:v>
                </c:pt>
                <c:pt idx="2">
                  <c:v>97.4</c:v>
                </c:pt>
                <c:pt idx="3">
                  <c:v>95.1</c:v>
                </c:pt>
                <c:pt idx="4">
                  <c:v>80.599999999999994</c:v>
                </c:pt>
                <c:pt idx="5">
                  <c:v>98.9</c:v>
                </c:pt>
                <c:pt idx="6">
                  <c:v>93.4</c:v>
                </c:pt>
                <c:pt idx="7">
                  <c:v>94.7</c:v>
                </c:pt>
              </c:numCache>
            </c:numRef>
          </c:val>
          <c:extLst>
            <c:ext xmlns:c16="http://schemas.microsoft.com/office/drawing/2014/chart" uri="{C3380CC4-5D6E-409C-BE32-E72D297353CC}">
              <c16:uniqueId val="{00000000-0DD7-439B-8293-A065E2433745}"/>
            </c:ext>
          </c:extLst>
        </c:ser>
        <c:ser>
          <c:idx val="1"/>
          <c:order val="1"/>
          <c:tx>
            <c:strRef>
              <c:f>'図３ 進行度別5年生存率'!$A$5</c:f>
              <c:strCache>
                <c:ptCount val="1"/>
                <c:pt idx="0">
                  <c:v>領域</c:v>
                </c:pt>
              </c:strCache>
            </c:strRef>
          </c:tx>
          <c:spPr>
            <a:solidFill>
              <a:srgbClr val="FFC000"/>
            </a:solidFill>
          </c:spPr>
          <c:invertIfNegative val="0"/>
          <c:cat>
            <c:strRef>
              <c:f>'図３ 進行度別5年生存率'!$B$3:$I$3</c:f>
              <c:strCache>
                <c:ptCount val="8"/>
                <c:pt idx="0">
                  <c:v>全がん</c:v>
                </c:pt>
                <c:pt idx="1">
                  <c:v>胃</c:v>
                </c:pt>
                <c:pt idx="2">
                  <c:v>結腸</c:v>
                </c:pt>
                <c:pt idx="3">
                  <c:v>直腸</c:v>
                </c:pt>
                <c:pt idx="4">
                  <c:v>肺・気管</c:v>
                </c:pt>
                <c:pt idx="5">
                  <c:v>乳房（女性）</c:v>
                </c:pt>
                <c:pt idx="6">
                  <c:v>子宮頸部</c:v>
                </c:pt>
                <c:pt idx="7">
                  <c:v>子宮体部</c:v>
                </c:pt>
              </c:strCache>
            </c:strRef>
          </c:cat>
          <c:val>
            <c:numRef>
              <c:f>'図３ 進行度別5年生存率'!$B$5:$I$5</c:f>
              <c:numCache>
                <c:formatCode>General</c:formatCode>
                <c:ptCount val="8"/>
                <c:pt idx="0">
                  <c:v>55.1</c:v>
                </c:pt>
                <c:pt idx="1">
                  <c:v>50</c:v>
                </c:pt>
                <c:pt idx="2">
                  <c:v>73.8</c:v>
                </c:pt>
                <c:pt idx="3">
                  <c:v>69.400000000000006</c:v>
                </c:pt>
                <c:pt idx="4">
                  <c:v>26.7</c:v>
                </c:pt>
                <c:pt idx="5">
                  <c:v>88.4</c:v>
                </c:pt>
                <c:pt idx="6">
                  <c:v>62.6</c:v>
                </c:pt>
                <c:pt idx="7">
                  <c:v>71.2</c:v>
                </c:pt>
              </c:numCache>
            </c:numRef>
          </c:val>
          <c:extLst>
            <c:ext xmlns:c16="http://schemas.microsoft.com/office/drawing/2014/chart" uri="{C3380CC4-5D6E-409C-BE32-E72D297353CC}">
              <c16:uniqueId val="{00000001-0DD7-439B-8293-A065E2433745}"/>
            </c:ext>
          </c:extLst>
        </c:ser>
        <c:ser>
          <c:idx val="2"/>
          <c:order val="2"/>
          <c:tx>
            <c:strRef>
              <c:f>'図３ 進行度別5年生存率'!$A$6</c:f>
              <c:strCache>
                <c:ptCount val="1"/>
                <c:pt idx="0">
                  <c:v>遠隔</c:v>
                </c:pt>
              </c:strCache>
            </c:strRef>
          </c:tx>
          <c:spPr>
            <a:solidFill>
              <a:srgbClr val="FF0000"/>
            </a:solidFill>
          </c:spPr>
          <c:invertIfNegative val="0"/>
          <c:cat>
            <c:strRef>
              <c:f>'図３ 進行度別5年生存率'!$B$3:$I$3</c:f>
              <c:strCache>
                <c:ptCount val="8"/>
                <c:pt idx="0">
                  <c:v>全がん</c:v>
                </c:pt>
                <c:pt idx="1">
                  <c:v>胃</c:v>
                </c:pt>
                <c:pt idx="2">
                  <c:v>結腸</c:v>
                </c:pt>
                <c:pt idx="3">
                  <c:v>直腸</c:v>
                </c:pt>
                <c:pt idx="4">
                  <c:v>肺・気管</c:v>
                </c:pt>
                <c:pt idx="5">
                  <c:v>乳房（女性）</c:v>
                </c:pt>
                <c:pt idx="6">
                  <c:v>子宮頸部</c:v>
                </c:pt>
                <c:pt idx="7">
                  <c:v>子宮体部</c:v>
                </c:pt>
              </c:strCache>
            </c:strRef>
          </c:cat>
          <c:val>
            <c:numRef>
              <c:f>'図３ 進行度別5年生存率'!$B$6:$I$6</c:f>
              <c:numCache>
                <c:formatCode>General</c:formatCode>
                <c:ptCount val="8"/>
                <c:pt idx="0">
                  <c:v>13.6</c:v>
                </c:pt>
                <c:pt idx="1">
                  <c:v>5.7</c:v>
                </c:pt>
                <c:pt idx="2">
                  <c:v>15.1</c:v>
                </c:pt>
                <c:pt idx="3">
                  <c:v>17.2</c:v>
                </c:pt>
                <c:pt idx="4">
                  <c:v>4.9000000000000004</c:v>
                </c:pt>
                <c:pt idx="5">
                  <c:v>33.700000000000003</c:v>
                </c:pt>
                <c:pt idx="6">
                  <c:v>17.8</c:v>
                </c:pt>
                <c:pt idx="7">
                  <c:v>20.100000000000001</c:v>
                </c:pt>
              </c:numCache>
            </c:numRef>
          </c:val>
          <c:extLst>
            <c:ext xmlns:c16="http://schemas.microsoft.com/office/drawing/2014/chart" uri="{C3380CC4-5D6E-409C-BE32-E72D297353CC}">
              <c16:uniqueId val="{00000002-0DD7-439B-8293-A065E2433745}"/>
            </c:ext>
          </c:extLst>
        </c:ser>
        <c:dLbls>
          <c:showLegendKey val="0"/>
          <c:showVal val="0"/>
          <c:showCatName val="0"/>
          <c:showSerName val="0"/>
          <c:showPercent val="0"/>
          <c:showBubbleSize val="0"/>
        </c:dLbls>
        <c:gapWidth val="150"/>
        <c:axId val="329983672"/>
        <c:axId val="329984064"/>
      </c:barChart>
      <c:catAx>
        <c:axId val="329983672"/>
        <c:scaling>
          <c:orientation val="minMax"/>
        </c:scaling>
        <c:delete val="1"/>
        <c:axPos val="b"/>
        <c:title>
          <c:tx>
            <c:rich>
              <a:bodyPr/>
              <a:lstStyle/>
              <a:p>
                <a:pPr>
                  <a:defRPr sz="1200" u="sng"/>
                </a:pPr>
                <a:r>
                  <a:rPr lang="ja-JP" altLang="en-US" sz="1200" u="sng" dirty="0"/>
                  <a:t>国立がん研究センターがん対策情報センター</a:t>
                </a:r>
              </a:p>
            </c:rich>
          </c:tx>
          <c:layout>
            <c:manualLayout>
              <c:xMode val="edge"/>
              <c:yMode val="edge"/>
              <c:x val="0.63284403669724776"/>
              <c:y val="0.90286408955274511"/>
            </c:manualLayout>
          </c:layout>
          <c:overlay val="0"/>
        </c:title>
        <c:numFmt formatCode="General" sourceLinked="1"/>
        <c:majorTickMark val="out"/>
        <c:minorTickMark val="none"/>
        <c:tickLblPos val="nextTo"/>
        <c:crossAx val="329984064"/>
        <c:crosses val="autoZero"/>
        <c:auto val="1"/>
        <c:lblAlgn val="ctr"/>
        <c:lblOffset val="100"/>
        <c:noMultiLvlLbl val="0"/>
      </c:catAx>
      <c:valAx>
        <c:axId val="329984064"/>
        <c:scaling>
          <c:orientation val="minMax"/>
          <c:max val="100"/>
        </c:scaling>
        <c:delete val="0"/>
        <c:axPos val="l"/>
        <c:majorGridlines>
          <c:spPr>
            <a:ln>
              <a:prstDash val="sysDot"/>
            </a:ln>
          </c:spPr>
        </c:majorGridlines>
        <c:title>
          <c:tx>
            <c:rich>
              <a:bodyPr rot="0" vert="horz"/>
              <a:lstStyle/>
              <a:p>
                <a:pPr>
                  <a:defRPr sz="2000"/>
                </a:pPr>
                <a:r>
                  <a:rPr lang="ja-JP" altLang="en-US" sz="2000"/>
                  <a:t>（％）</a:t>
                </a:r>
              </a:p>
            </c:rich>
          </c:tx>
          <c:layout>
            <c:manualLayout>
              <c:xMode val="edge"/>
              <c:yMode val="edge"/>
              <c:x val="2.0862770594042717E-2"/>
              <c:y val="0"/>
            </c:manualLayout>
          </c:layout>
          <c:overlay val="0"/>
        </c:title>
        <c:numFmt formatCode="General" sourceLinked="1"/>
        <c:majorTickMark val="none"/>
        <c:minorTickMark val="none"/>
        <c:tickLblPos val="nextTo"/>
        <c:txPr>
          <a:bodyPr/>
          <a:lstStyle/>
          <a:p>
            <a:pPr>
              <a:defRPr sz="2400"/>
            </a:pPr>
            <a:endParaRPr lang="ja-JP"/>
          </a:p>
        </c:txPr>
        <c:crossAx val="329983672"/>
        <c:crosses val="autoZero"/>
        <c:crossBetween val="between"/>
        <c:majorUnit val="20"/>
      </c:valAx>
    </c:plotArea>
    <c:legend>
      <c:legendPos val="r"/>
      <c:layout>
        <c:manualLayout>
          <c:xMode val="edge"/>
          <c:yMode val="edge"/>
          <c:x val="0.67506332923980827"/>
          <c:y val="7.8020820334935822E-3"/>
          <c:w val="0.27938187772400003"/>
          <c:h val="6.9498291929044081E-2"/>
        </c:manualLayout>
      </c:layout>
      <c:overlay val="0"/>
      <c:txPr>
        <a:bodyPr/>
        <a:lstStyle/>
        <a:p>
          <a:pPr>
            <a:defRPr sz="1800" b="1"/>
          </a:pPr>
          <a:endParaRPr lang="ja-JP"/>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400" b="1" dirty="0" smtClean="0"/>
              <a:t>［死亡の原因（全国）］</a:t>
            </a:r>
            <a:endParaRPr lang="ja-JP" altLang="en-US" sz="2400" b="1" dirty="0"/>
          </a:p>
        </c:rich>
      </c:tx>
      <c:layout>
        <c:manualLayout>
          <c:xMode val="edge"/>
          <c:yMode val="edge"/>
          <c:x val="0"/>
          <c:y val="4.583303461543056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0887176526088772"/>
          <c:y val="5.8424367614199856E-2"/>
          <c:w val="0.48444516156791878"/>
          <c:h val="0.84081547000274826"/>
        </c:manualLayout>
      </c:layout>
      <c:pieChart>
        <c:varyColors val="1"/>
        <c:dLbls>
          <c:showLegendKey val="0"/>
          <c:showVal val="0"/>
          <c:showCatName val="0"/>
          <c:showSerName val="0"/>
          <c:showPercent val="0"/>
          <c:showBubbleSize val="0"/>
          <c:showLeaderLines val="0"/>
        </c:dLbls>
        <c:firstSliceAng val="0"/>
      </c:pieChart>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ltLang="ja-JP" sz="2400" dirty="0"/>
              <a:t>[</a:t>
            </a:r>
            <a:r>
              <a:rPr lang="ja-JP" altLang="en-US" sz="2400" dirty="0"/>
              <a:t>愛知県の死因別死亡率の推移</a:t>
            </a:r>
            <a:r>
              <a:rPr lang="en-US" altLang="ja-JP" sz="2400" dirty="0"/>
              <a:t>]</a:t>
            </a:r>
            <a:endParaRPr lang="ja-JP" altLang="en-US" sz="2400" dirty="0"/>
          </a:p>
        </c:rich>
      </c:tx>
      <c:layout>
        <c:manualLayout>
          <c:xMode val="edge"/>
          <c:yMode val="edge"/>
          <c:x val="0.28194370033642702"/>
          <c:y val="1.4375571474618305E-2"/>
        </c:manualLayout>
      </c:layout>
      <c:overlay val="1"/>
    </c:title>
    <c:autoTitleDeleted val="0"/>
    <c:plotArea>
      <c:layout>
        <c:manualLayout>
          <c:layoutTarget val="inner"/>
          <c:xMode val="edge"/>
          <c:yMode val="edge"/>
          <c:x val="0.15734729841234302"/>
          <c:y val="0.19676688141255069"/>
          <c:w val="0.72180948945362877"/>
          <c:h val="0.6263726503883984"/>
        </c:manualLayout>
      </c:layout>
      <c:lineChart>
        <c:grouping val="standard"/>
        <c:varyColors val="0"/>
        <c:ser>
          <c:idx val="1"/>
          <c:order val="0"/>
          <c:tx>
            <c:strRef>
              <c:f>'図２ 愛知県の死因別死亡率の推移  (2)'!$B$3</c:f>
              <c:strCache>
                <c:ptCount val="1"/>
                <c:pt idx="0">
                  <c:v>がん</c:v>
                </c:pt>
              </c:strCache>
            </c:strRef>
          </c:tx>
          <c:spPr>
            <a:ln w="57150">
              <a:solidFill>
                <a:srgbClr val="FF2800"/>
              </a:solidFill>
            </a:ln>
          </c:spPr>
          <c:marker>
            <c:symbol val="none"/>
          </c:marker>
          <c:cat>
            <c:strRef>
              <c:f>'図２ 愛知県の死因別死亡率の推移  (2)'!$A$4:$A$15</c:f>
              <c:strCache>
                <c:ptCount val="12"/>
                <c:pt idx="0">
                  <c:v>63</c:v>
                </c:pt>
                <c:pt idx="1">
                  <c:v>68</c:v>
                </c:pt>
                <c:pt idx="2">
                  <c:v>73</c:v>
                </c:pt>
                <c:pt idx="3">
                  <c:v>78</c:v>
                </c:pt>
                <c:pt idx="4">
                  <c:v>83</c:v>
                </c:pt>
                <c:pt idx="5">
                  <c:v>88</c:v>
                </c:pt>
                <c:pt idx="6">
                  <c:v>93</c:v>
                </c:pt>
                <c:pt idx="7">
                  <c:v>98</c:v>
                </c:pt>
                <c:pt idx="8">
                  <c:v>03</c:v>
                </c:pt>
                <c:pt idx="9">
                  <c:v>08</c:v>
                </c:pt>
                <c:pt idx="10">
                  <c:v>13</c:v>
                </c:pt>
                <c:pt idx="11">
                  <c:v>18</c:v>
                </c:pt>
              </c:strCache>
            </c:strRef>
          </c:cat>
          <c:val>
            <c:numRef>
              <c:f>'図２ 愛知県の死因別死亡率の推移  (2)'!$B$4:$B$15</c:f>
              <c:numCache>
                <c:formatCode>0.0_);\(0.0\)</c:formatCode>
                <c:ptCount val="12"/>
                <c:pt idx="0">
                  <c:v>91.2</c:v>
                </c:pt>
                <c:pt idx="1">
                  <c:v>96.2</c:v>
                </c:pt>
                <c:pt idx="2">
                  <c:v>95.8</c:v>
                </c:pt>
                <c:pt idx="3">
                  <c:v>107.1</c:v>
                </c:pt>
                <c:pt idx="4">
                  <c:v>125</c:v>
                </c:pt>
                <c:pt idx="5">
                  <c:v>142.19999999999999</c:v>
                </c:pt>
                <c:pt idx="6">
                  <c:v>161.1</c:v>
                </c:pt>
                <c:pt idx="7">
                  <c:v>197.3</c:v>
                </c:pt>
                <c:pt idx="8">
                  <c:v>212.5</c:v>
                </c:pt>
                <c:pt idx="9">
                  <c:v>236.7</c:v>
                </c:pt>
                <c:pt idx="10" formatCode="0.0_ ">
                  <c:v>253.7</c:v>
                </c:pt>
                <c:pt idx="11" formatCode="General">
                  <c:v>266.2</c:v>
                </c:pt>
              </c:numCache>
            </c:numRef>
          </c:val>
          <c:smooth val="0"/>
          <c:extLst>
            <c:ext xmlns:c16="http://schemas.microsoft.com/office/drawing/2014/chart" uri="{C3380CC4-5D6E-409C-BE32-E72D297353CC}">
              <c16:uniqueId val="{00000000-27C6-4980-91CE-5E31505BA0DF}"/>
            </c:ext>
          </c:extLst>
        </c:ser>
        <c:ser>
          <c:idx val="2"/>
          <c:order val="1"/>
          <c:tx>
            <c:strRef>
              <c:f>'図２ 愛知県の死因別死亡率の推移  (2)'!$C$3</c:f>
              <c:strCache>
                <c:ptCount val="1"/>
                <c:pt idx="0">
                  <c:v>心疾患</c:v>
                </c:pt>
              </c:strCache>
            </c:strRef>
          </c:tx>
          <c:spPr>
            <a:ln w="57150">
              <a:solidFill>
                <a:srgbClr val="FAF500"/>
              </a:solidFill>
            </a:ln>
          </c:spPr>
          <c:marker>
            <c:symbol val="none"/>
          </c:marker>
          <c:cat>
            <c:strRef>
              <c:f>'図２ 愛知県の死因別死亡率の推移  (2)'!$A$4:$A$15</c:f>
              <c:strCache>
                <c:ptCount val="12"/>
                <c:pt idx="0">
                  <c:v>63</c:v>
                </c:pt>
                <c:pt idx="1">
                  <c:v>68</c:v>
                </c:pt>
                <c:pt idx="2">
                  <c:v>73</c:v>
                </c:pt>
                <c:pt idx="3">
                  <c:v>78</c:v>
                </c:pt>
                <c:pt idx="4">
                  <c:v>83</c:v>
                </c:pt>
                <c:pt idx="5">
                  <c:v>88</c:v>
                </c:pt>
                <c:pt idx="6">
                  <c:v>93</c:v>
                </c:pt>
                <c:pt idx="7">
                  <c:v>98</c:v>
                </c:pt>
                <c:pt idx="8">
                  <c:v>03</c:v>
                </c:pt>
                <c:pt idx="9">
                  <c:v>08</c:v>
                </c:pt>
                <c:pt idx="10">
                  <c:v>13</c:v>
                </c:pt>
                <c:pt idx="11">
                  <c:v>18</c:v>
                </c:pt>
              </c:strCache>
            </c:strRef>
          </c:cat>
          <c:val>
            <c:numRef>
              <c:f>'図２ 愛知県の死因別死亡率の推移  (2)'!$C$4:$C$15</c:f>
              <c:numCache>
                <c:formatCode>0.0_);\(0.0\)</c:formatCode>
                <c:ptCount val="12"/>
                <c:pt idx="0">
                  <c:v>63.3</c:v>
                </c:pt>
                <c:pt idx="1">
                  <c:v>68.2</c:v>
                </c:pt>
                <c:pt idx="2">
                  <c:v>76.2</c:v>
                </c:pt>
                <c:pt idx="3">
                  <c:v>83.8</c:v>
                </c:pt>
                <c:pt idx="4">
                  <c:v>96.6</c:v>
                </c:pt>
                <c:pt idx="5">
                  <c:v>121.6</c:v>
                </c:pt>
                <c:pt idx="6">
                  <c:v>140</c:v>
                </c:pt>
                <c:pt idx="7">
                  <c:v>103.3</c:v>
                </c:pt>
                <c:pt idx="8">
                  <c:v>114.6</c:v>
                </c:pt>
                <c:pt idx="9">
                  <c:v>116.9</c:v>
                </c:pt>
                <c:pt idx="10" formatCode="0.0_ ">
                  <c:v>114.9</c:v>
                </c:pt>
                <c:pt idx="11" formatCode="General">
                  <c:v>118.9</c:v>
                </c:pt>
              </c:numCache>
            </c:numRef>
          </c:val>
          <c:smooth val="0"/>
          <c:extLst>
            <c:ext xmlns:c16="http://schemas.microsoft.com/office/drawing/2014/chart" uri="{C3380CC4-5D6E-409C-BE32-E72D297353CC}">
              <c16:uniqueId val="{00000001-27C6-4980-91CE-5E31505BA0DF}"/>
            </c:ext>
          </c:extLst>
        </c:ser>
        <c:ser>
          <c:idx val="3"/>
          <c:order val="2"/>
          <c:tx>
            <c:strRef>
              <c:f>'図２ 愛知県の死因別死亡率の推移  (2)'!$D$3</c:f>
              <c:strCache>
                <c:ptCount val="1"/>
                <c:pt idx="0">
                  <c:v>脳血管疾患</c:v>
                </c:pt>
              </c:strCache>
            </c:strRef>
          </c:tx>
          <c:spPr>
            <a:ln w="57150">
              <a:solidFill>
                <a:srgbClr val="35A16B"/>
              </a:solidFill>
            </a:ln>
          </c:spPr>
          <c:marker>
            <c:symbol val="none"/>
          </c:marker>
          <c:cat>
            <c:strRef>
              <c:f>'図２ 愛知県の死因別死亡率の推移  (2)'!$A$4:$A$15</c:f>
              <c:strCache>
                <c:ptCount val="12"/>
                <c:pt idx="0">
                  <c:v>63</c:v>
                </c:pt>
                <c:pt idx="1">
                  <c:v>68</c:v>
                </c:pt>
                <c:pt idx="2">
                  <c:v>73</c:v>
                </c:pt>
                <c:pt idx="3">
                  <c:v>78</c:v>
                </c:pt>
                <c:pt idx="4">
                  <c:v>83</c:v>
                </c:pt>
                <c:pt idx="5">
                  <c:v>88</c:v>
                </c:pt>
                <c:pt idx="6">
                  <c:v>93</c:v>
                </c:pt>
                <c:pt idx="7">
                  <c:v>98</c:v>
                </c:pt>
                <c:pt idx="8">
                  <c:v>03</c:v>
                </c:pt>
                <c:pt idx="9">
                  <c:v>08</c:v>
                </c:pt>
                <c:pt idx="10">
                  <c:v>13</c:v>
                </c:pt>
                <c:pt idx="11">
                  <c:v>18</c:v>
                </c:pt>
              </c:strCache>
            </c:strRef>
          </c:cat>
          <c:val>
            <c:numRef>
              <c:f>'図２ 愛知県の死因別死亡率の推移  (2)'!$D$4:$D$15</c:f>
              <c:numCache>
                <c:formatCode>0.0_);\(0.0\)</c:formatCode>
                <c:ptCount val="12"/>
                <c:pt idx="0">
                  <c:v>136.19999999999999</c:v>
                </c:pt>
                <c:pt idx="1">
                  <c:v>127.3</c:v>
                </c:pt>
                <c:pt idx="2">
                  <c:v>131.69999999999999</c:v>
                </c:pt>
                <c:pt idx="3">
                  <c:v>120</c:v>
                </c:pt>
                <c:pt idx="4">
                  <c:v>102</c:v>
                </c:pt>
                <c:pt idx="5">
                  <c:v>89.2</c:v>
                </c:pt>
                <c:pt idx="6">
                  <c:v>79.8</c:v>
                </c:pt>
                <c:pt idx="7">
                  <c:v>92.1</c:v>
                </c:pt>
                <c:pt idx="8">
                  <c:v>84.7</c:v>
                </c:pt>
                <c:pt idx="9">
                  <c:v>83.5</c:v>
                </c:pt>
                <c:pt idx="10" formatCode="0.0_ ">
                  <c:v>73.2</c:v>
                </c:pt>
                <c:pt idx="11" formatCode="General">
                  <c:v>69.7</c:v>
                </c:pt>
              </c:numCache>
            </c:numRef>
          </c:val>
          <c:smooth val="0"/>
          <c:extLst>
            <c:ext xmlns:c16="http://schemas.microsoft.com/office/drawing/2014/chart" uri="{C3380CC4-5D6E-409C-BE32-E72D297353CC}">
              <c16:uniqueId val="{00000002-27C6-4980-91CE-5E31505BA0DF}"/>
            </c:ext>
          </c:extLst>
        </c:ser>
        <c:ser>
          <c:idx val="4"/>
          <c:order val="3"/>
          <c:tx>
            <c:strRef>
              <c:f>'図２ 愛知県の死因別死亡率の推移  (2)'!$E$3</c:f>
              <c:strCache>
                <c:ptCount val="1"/>
                <c:pt idx="0">
                  <c:v>肺炎</c:v>
                </c:pt>
              </c:strCache>
            </c:strRef>
          </c:tx>
          <c:spPr>
            <a:ln w="57150">
              <a:solidFill>
                <a:srgbClr val="0041FF"/>
              </a:solidFill>
            </a:ln>
          </c:spPr>
          <c:marker>
            <c:symbol val="none"/>
          </c:marker>
          <c:cat>
            <c:strRef>
              <c:f>'図２ 愛知県の死因別死亡率の推移  (2)'!$A$4:$A$15</c:f>
              <c:strCache>
                <c:ptCount val="12"/>
                <c:pt idx="0">
                  <c:v>63</c:v>
                </c:pt>
                <c:pt idx="1">
                  <c:v>68</c:v>
                </c:pt>
                <c:pt idx="2">
                  <c:v>73</c:v>
                </c:pt>
                <c:pt idx="3">
                  <c:v>78</c:v>
                </c:pt>
                <c:pt idx="4">
                  <c:v>83</c:v>
                </c:pt>
                <c:pt idx="5">
                  <c:v>88</c:v>
                </c:pt>
                <c:pt idx="6">
                  <c:v>93</c:v>
                </c:pt>
                <c:pt idx="7">
                  <c:v>98</c:v>
                </c:pt>
                <c:pt idx="8">
                  <c:v>03</c:v>
                </c:pt>
                <c:pt idx="9">
                  <c:v>08</c:v>
                </c:pt>
                <c:pt idx="10">
                  <c:v>13</c:v>
                </c:pt>
                <c:pt idx="11">
                  <c:v>18</c:v>
                </c:pt>
              </c:strCache>
            </c:strRef>
          </c:cat>
          <c:val>
            <c:numRef>
              <c:f>'図２ 愛知県の死因別死亡率の推移  (2)'!$E$4:$E$15</c:f>
              <c:numCache>
                <c:formatCode>0.0_);\(0.0\)</c:formatCode>
                <c:ptCount val="12"/>
                <c:pt idx="0">
                  <c:v>32.200000000000003</c:v>
                </c:pt>
                <c:pt idx="1">
                  <c:v>27.9</c:v>
                </c:pt>
                <c:pt idx="2">
                  <c:v>28.2</c:v>
                </c:pt>
                <c:pt idx="3">
                  <c:v>24.6</c:v>
                </c:pt>
                <c:pt idx="4">
                  <c:v>28.9</c:v>
                </c:pt>
                <c:pt idx="5">
                  <c:v>37</c:v>
                </c:pt>
                <c:pt idx="6">
                  <c:v>47.7</c:v>
                </c:pt>
                <c:pt idx="7">
                  <c:v>50.3</c:v>
                </c:pt>
                <c:pt idx="8">
                  <c:v>59.6</c:v>
                </c:pt>
                <c:pt idx="9">
                  <c:v>73.8</c:v>
                </c:pt>
                <c:pt idx="10" formatCode="0.0_ ">
                  <c:v>74.8</c:v>
                </c:pt>
                <c:pt idx="11" formatCode="General">
                  <c:v>58.5</c:v>
                </c:pt>
              </c:numCache>
            </c:numRef>
          </c:val>
          <c:smooth val="0"/>
          <c:extLst>
            <c:ext xmlns:c16="http://schemas.microsoft.com/office/drawing/2014/chart" uri="{C3380CC4-5D6E-409C-BE32-E72D297353CC}">
              <c16:uniqueId val="{00000003-27C6-4980-91CE-5E31505BA0DF}"/>
            </c:ext>
          </c:extLst>
        </c:ser>
        <c:dLbls>
          <c:showLegendKey val="0"/>
          <c:showVal val="0"/>
          <c:showCatName val="0"/>
          <c:showSerName val="0"/>
          <c:showPercent val="0"/>
          <c:showBubbleSize val="0"/>
        </c:dLbls>
        <c:smooth val="0"/>
        <c:axId val="331672840"/>
        <c:axId val="331674408"/>
      </c:lineChart>
      <c:catAx>
        <c:axId val="331672840"/>
        <c:scaling>
          <c:orientation val="minMax"/>
        </c:scaling>
        <c:delete val="0"/>
        <c:axPos val="b"/>
        <c:numFmt formatCode="General" sourceLinked="1"/>
        <c:majorTickMark val="in"/>
        <c:minorTickMark val="none"/>
        <c:tickLblPos val="nextTo"/>
        <c:txPr>
          <a:bodyPr/>
          <a:lstStyle/>
          <a:p>
            <a:pPr>
              <a:defRPr sz="2400"/>
            </a:pPr>
            <a:endParaRPr lang="ja-JP"/>
          </a:p>
        </c:txPr>
        <c:crossAx val="331674408"/>
        <c:crosses val="autoZero"/>
        <c:auto val="1"/>
        <c:lblAlgn val="ctr"/>
        <c:lblOffset val="100"/>
        <c:noMultiLvlLbl val="0"/>
      </c:catAx>
      <c:valAx>
        <c:axId val="331674408"/>
        <c:scaling>
          <c:orientation val="minMax"/>
        </c:scaling>
        <c:delete val="0"/>
        <c:axPos val="l"/>
        <c:majorGridlines>
          <c:spPr>
            <a:ln>
              <a:prstDash val="sysDot"/>
            </a:ln>
          </c:spPr>
        </c:majorGridlines>
        <c:title>
          <c:tx>
            <c:rich>
              <a:bodyPr rot="0" vert="horz"/>
              <a:lstStyle/>
              <a:p>
                <a:pPr>
                  <a:defRPr sz="1200"/>
                </a:pPr>
                <a:r>
                  <a:rPr lang="ja-JP" altLang="en-US" sz="2400" dirty="0"/>
                  <a:t>（</a:t>
                </a:r>
                <a:r>
                  <a:rPr lang="en-US" altLang="ja-JP" sz="2400" dirty="0"/>
                  <a:t>/</a:t>
                </a:r>
                <a:r>
                  <a:rPr lang="en-US" altLang="ja-JP" sz="2400" dirty="0" smtClean="0"/>
                  <a:t>100,000</a:t>
                </a:r>
                <a:r>
                  <a:rPr lang="ja-JP" altLang="en-US" sz="2400" dirty="0" smtClean="0"/>
                  <a:t>）　　</a:t>
                </a:r>
                <a:r>
                  <a:rPr lang="ja-JP" altLang="en-US" sz="2800" dirty="0" smtClean="0"/>
                  <a:t>　</a:t>
                </a:r>
                <a:endParaRPr lang="ja-JP" altLang="en-US" sz="2800" dirty="0"/>
              </a:p>
            </c:rich>
          </c:tx>
          <c:layout>
            <c:manualLayout>
              <c:xMode val="edge"/>
              <c:yMode val="edge"/>
              <c:x val="3.8816272965879264E-2"/>
              <c:y val="3.0331647844621439E-2"/>
            </c:manualLayout>
          </c:layout>
          <c:overlay val="0"/>
        </c:title>
        <c:numFmt formatCode="#,##0_);[Red]\(#,##0\)" sourceLinked="0"/>
        <c:majorTickMark val="none"/>
        <c:minorTickMark val="none"/>
        <c:tickLblPos val="nextTo"/>
        <c:txPr>
          <a:bodyPr/>
          <a:lstStyle/>
          <a:p>
            <a:pPr>
              <a:defRPr sz="2400"/>
            </a:pPr>
            <a:endParaRPr lang="ja-JP"/>
          </a:p>
        </c:txPr>
        <c:crossAx val="331672840"/>
        <c:crosses val="autoZero"/>
        <c:crossBetween val="between"/>
      </c:valAx>
    </c:plotArea>
    <c:plotVisOnly val="1"/>
    <c:dispBlanksAs val="gap"/>
    <c:showDLblsOverMax val="0"/>
  </c:chart>
  <c:spPr>
    <a:noFill/>
    <a:ln w="3175">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5165762186298"/>
          <c:y val="4.7245611413647783E-2"/>
          <c:w val="0.75905778534995982"/>
          <c:h val="0.9253166973423361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2700">
              <a:solidFill>
                <a:schemeClr val="tx1"/>
              </a:solidFill>
            </a:ln>
          </c:spPr>
          <c:dPt>
            <c:idx val="0"/>
            <c:bubble3D val="0"/>
            <c:spPr>
              <a:solidFill>
                <a:srgbClr val="95B3D7">
                  <a:alpha val="40000"/>
                </a:srgbClr>
              </a:solidFill>
              <a:ln w="12700">
                <a:solidFill>
                  <a:schemeClr val="tx1"/>
                </a:solidFill>
              </a:ln>
              <a:effectLst/>
            </c:spPr>
            <c:extLst>
              <c:ext xmlns:c16="http://schemas.microsoft.com/office/drawing/2014/chart" uri="{C3380CC4-5D6E-409C-BE32-E72D297353CC}">
                <c16:uniqueId val="{00000001-B3AD-4700-A239-DA386D393079}"/>
              </c:ext>
            </c:extLst>
          </c:dPt>
          <c:dPt>
            <c:idx val="1"/>
            <c:bubble3D val="0"/>
            <c:spPr>
              <a:solidFill>
                <a:schemeClr val="accent2">
                  <a:lumMod val="40000"/>
                  <a:lumOff val="60000"/>
                </a:schemeClr>
              </a:solidFill>
              <a:ln w="12700">
                <a:solidFill>
                  <a:schemeClr val="tx1"/>
                </a:solidFill>
              </a:ln>
              <a:effectLst/>
            </c:spPr>
            <c:extLst>
              <c:ext xmlns:c16="http://schemas.microsoft.com/office/drawing/2014/chart" uri="{C3380CC4-5D6E-409C-BE32-E72D297353CC}">
                <c16:uniqueId val="{00000003-B3AD-4700-A239-DA386D393079}"/>
              </c:ext>
            </c:extLst>
          </c:dPt>
          <c:dPt>
            <c:idx val="2"/>
            <c:bubble3D val="0"/>
            <c:spPr>
              <a:solidFill>
                <a:srgbClr val="FFFF00">
                  <a:alpha val="83137"/>
                </a:srgbClr>
              </a:solidFill>
              <a:ln w="12700">
                <a:solidFill>
                  <a:schemeClr val="tx1"/>
                </a:solidFill>
              </a:ln>
              <a:effectLst/>
            </c:spPr>
            <c:extLst>
              <c:ext xmlns:c16="http://schemas.microsoft.com/office/drawing/2014/chart" uri="{C3380CC4-5D6E-409C-BE32-E72D297353CC}">
                <c16:uniqueId val="{00000005-B3AD-4700-A239-DA386D393079}"/>
              </c:ext>
            </c:extLst>
          </c:dPt>
          <c:dPt>
            <c:idx val="3"/>
            <c:bubble3D val="0"/>
            <c:spPr>
              <a:solidFill>
                <a:srgbClr val="99FF33">
                  <a:alpha val="89804"/>
                </a:srgbClr>
              </a:solidFill>
              <a:ln w="12700">
                <a:solidFill>
                  <a:schemeClr val="tx1"/>
                </a:solidFill>
              </a:ln>
              <a:effectLst/>
            </c:spPr>
            <c:extLst>
              <c:ext xmlns:c16="http://schemas.microsoft.com/office/drawing/2014/chart" uri="{C3380CC4-5D6E-409C-BE32-E72D297353CC}">
                <c16:uniqueId val="{00000007-B3AD-4700-A239-DA386D393079}"/>
              </c:ext>
            </c:extLst>
          </c:dPt>
          <c:dPt>
            <c:idx val="4"/>
            <c:bubble3D val="0"/>
            <c:spPr>
              <a:solidFill>
                <a:schemeClr val="accent5"/>
              </a:solidFill>
              <a:ln w="12700">
                <a:solidFill>
                  <a:schemeClr val="tx1"/>
                </a:solidFill>
              </a:ln>
              <a:effectLst/>
            </c:spPr>
            <c:extLst>
              <c:ext xmlns:c16="http://schemas.microsoft.com/office/drawing/2014/chart" uri="{C3380CC4-5D6E-409C-BE32-E72D297353CC}">
                <c16:uniqueId val="{00000009-B3AD-4700-A239-DA386D393079}"/>
              </c:ext>
            </c:extLst>
          </c:dPt>
          <c:dPt>
            <c:idx val="5"/>
            <c:bubble3D val="0"/>
            <c:spPr>
              <a:solidFill>
                <a:srgbClr val="F79646">
                  <a:alpha val="55000"/>
                </a:srgbClr>
              </a:solidFill>
              <a:ln w="12700">
                <a:solidFill>
                  <a:schemeClr val="tx1"/>
                </a:solidFill>
              </a:ln>
              <a:effectLst/>
            </c:spPr>
            <c:extLst>
              <c:ext xmlns:c16="http://schemas.microsoft.com/office/drawing/2014/chart" uri="{C3380CC4-5D6E-409C-BE32-E72D297353CC}">
                <c16:uniqueId val="{0000000B-B3AD-4700-A239-DA386D393079}"/>
              </c:ext>
            </c:extLst>
          </c:dPt>
          <c:dLbls>
            <c:dLbl>
              <c:idx val="0"/>
              <c:layout>
                <c:manualLayout>
                  <c:x val="-0.22551718541196139"/>
                  <c:y val="0.13980045918428674"/>
                </c:manualLayout>
              </c:layout>
              <c:tx>
                <c:rich>
                  <a:bodyPr rot="0" spcFirstLastPara="1" vertOverflow="clip" horzOverflow="clip"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fld id="{9CBF9815-13FB-4062-B802-961E42D5A8FC}" type="CATEGORYNAME">
                      <a:rPr lang="ja-JP" altLang="en-US" sz="2400" b="1">
                        <a:solidFill>
                          <a:schemeClr val="tx1"/>
                        </a:solidFill>
                      </a:rPr>
                      <a:pPr>
                        <a:defRPr sz="2400" b="1">
                          <a:solidFill>
                            <a:schemeClr val="tx1"/>
                          </a:solidFill>
                        </a:defRPr>
                      </a:pPr>
                      <a:t>[分類名]</a:t>
                    </a:fld>
                    <a:endParaRPr lang="ja-JP" altLang="en-US" sz="2400" b="1" baseline="0" dirty="0">
                      <a:solidFill>
                        <a:schemeClr val="tx1"/>
                      </a:solidFill>
                    </a:endParaRPr>
                  </a:p>
                  <a:p>
                    <a:pPr>
                      <a:defRPr sz="2400" b="1">
                        <a:solidFill>
                          <a:schemeClr val="tx1"/>
                        </a:solidFill>
                      </a:defRPr>
                    </a:pPr>
                    <a:r>
                      <a:rPr lang="ja-JP" altLang="en-US" sz="2400" b="1" baseline="0" dirty="0">
                        <a:solidFill>
                          <a:schemeClr val="tx1"/>
                        </a:solidFill>
                      </a:rPr>
                      <a:t> </a:t>
                    </a:r>
                    <a:fld id="{FFC0BAED-41D4-4891-869B-833A1CADEB75}" type="VALUE">
                      <a:rPr lang="en-US" altLang="ja-JP" sz="2400" b="1" baseline="0">
                        <a:solidFill>
                          <a:schemeClr val="tx1"/>
                        </a:solidFill>
                      </a:rPr>
                      <a:pPr>
                        <a:defRPr sz="2400" b="1">
                          <a:solidFill>
                            <a:schemeClr val="tx1"/>
                          </a:solidFill>
                        </a:defRPr>
                      </a:pPr>
                      <a:t>[値]</a:t>
                    </a:fld>
                    <a:endParaRPr lang="ja-JP" altLang="en-US" sz="2400" b="1" baseline="0" dirty="0">
                      <a:solidFill>
                        <a:schemeClr val="tx1"/>
                      </a:solidFill>
                    </a:endParaRPr>
                  </a:p>
                </c:rich>
              </c:tx>
              <c:spPr>
                <a:noFill/>
                <a:ln>
                  <a:noFill/>
                </a:ln>
                <a:effectLst/>
              </c:spPr>
              <c:txPr>
                <a:bodyPr rot="0" spcFirstLastPara="1" vertOverflow="clip" horzOverflow="clip"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9290388618909685"/>
                      <c:h val="0.25566707937156663"/>
                    </c:manualLayout>
                  </c15:layout>
                  <c15:dlblFieldTable/>
                  <c15:showDataLabelsRange val="0"/>
                </c:ext>
                <c:ext xmlns:c16="http://schemas.microsoft.com/office/drawing/2014/chart" uri="{C3380CC4-5D6E-409C-BE32-E72D297353CC}">
                  <c16:uniqueId val="{00000001-B3AD-4700-A239-DA386D393079}"/>
                </c:ext>
              </c:extLst>
            </c:dLbl>
            <c:dLbl>
              <c:idx val="1"/>
              <c:layout>
                <c:manualLayout>
                  <c:x val="-0.12097035788786377"/>
                  <c:y val="-9.2490774242406596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58009313720587"/>
                      <c:h val="0.1957572333545696"/>
                    </c:manualLayout>
                  </c15:layout>
                </c:ext>
                <c:ext xmlns:c16="http://schemas.microsoft.com/office/drawing/2014/chart" uri="{C3380CC4-5D6E-409C-BE32-E72D297353CC}">
                  <c16:uniqueId val="{00000003-B3AD-4700-A239-DA386D393079}"/>
                </c:ext>
              </c:extLst>
            </c:dLbl>
            <c:dLbl>
              <c:idx val="2"/>
              <c:layout>
                <c:manualLayout>
                  <c:x val="-0.22622512025823752"/>
                  <c:y val="-0.1647026721640563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32309081400764"/>
                      <c:h val="0.19988123715305742"/>
                    </c:manualLayout>
                  </c15:layout>
                </c:ext>
                <c:ext xmlns:c16="http://schemas.microsoft.com/office/drawing/2014/chart" uri="{C3380CC4-5D6E-409C-BE32-E72D297353CC}">
                  <c16:uniqueId val="{00000005-B3AD-4700-A239-DA386D393079}"/>
                </c:ext>
              </c:extLst>
            </c:dLbl>
            <c:dLbl>
              <c:idx val="3"/>
              <c:layout>
                <c:manualLayout>
                  <c:x val="0.16634666786961722"/>
                  <c:y val="-0.1341258068781478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3AD-4700-A239-DA386D393079}"/>
                </c:ext>
              </c:extLst>
            </c:dLbl>
            <c:dLbl>
              <c:idx val="4"/>
              <c:layout>
                <c:manualLayout>
                  <c:x val="2.0671837028724552E-2"/>
                  <c:y val="-9.1596446731017703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3AD-4700-A239-DA386D393079}"/>
                </c:ext>
              </c:extLst>
            </c:dLbl>
            <c:dLbl>
              <c:idx val="5"/>
              <c:layout>
                <c:manualLayout>
                  <c:x val="0.17450262606739575"/>
                  <c:y val="0.18813765912177999"/>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06893650723154"/>
                      <c:h val="0.29194768664879617"/>
                    </c:manualLayout>
                  </c15:layout>
                </c:ext>
                <c:ext xmlns:c16="http://schemas.microsoft.com/office/drawing/2014/chart" uri="{C3380CC4-5D6E-409C-BE32-E72D297353CC}">
                  <c16:uniqueId val="{0000000B-B3AD-4700-A239-DA386D393079}"/>
                </c:ext>
              </c:extLst>
            </c:dLbl>
            <c:spPr>
              <a:no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ja-JP"/>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'[資料　がん教育モデル講座スライド用データ.xlsx]罹患（愛知県）28'!$B$6:$B$11</c:f>
              <c:strCache>
                <c:ptCount val="6"/>
                <c:pt idx="0">
                  <c:v>前立腺</c:v>
                </c:pt>
                <c:pt idx="1">
                  <c:v>大腸</c:v>
                </c:pt>
                <c:pt idx="2">
                  <c:v>肺</c:v>
                </c:pt>
                <c:pt idx="3">
                  <c:v>胃</c:v>
                </c:pt>
                <c:pt idx="4">
                  <c:v>肝臓</c:v>
                </c:pt>
                <c:pt idx="5">
                  <c:v>その他</c:v>
                </c:pt>
              </c:strCache>
            </c:strRef>
          </c:cat>
          <c:val>
            <c:numRef>
              <c:f>'[資料　がん教育モデル講座スライド用データ.xlsx]罹患（愛知県）28'!$C$6:$C$11</c:f>
              <c:numCache>
                <c:formatCode>0.0%</c:formatCode>
                <c:ptCount val="6"/>
                <c:pt idx="0">
                  <c:v>0.16700000000000001</c:v>
                </c:pt>
                <c:pt idx="1">
                  <c:v>0.16500000000000001</c:v>
                </c:pt>
                <c:pt idx="2">
                  <c:v>0.153</c:v>
                </c:pt>
                <c:pt idx="3">
                  <c:v>0.151</c:v>
                </c:pt>
                <c:pt idx="4">
                  <c:v>4.3999999999999997E-2</c:v>
                </c:pt>
                <c:pt idx="5">
                  <c:v>0.32</c:v>
                </c:pt>
              </c:numCache>
            </c:numRef>
          </c:val>
          <c:extLst>
            <c:ext xmlns:c16="http://schemas.microsoft.com/office/drawing/2014/chart" uri="{C3380CC4-5D6E-409C-BE32-E72D297353CC}">
              <c16:uniqueId val="{0000000C-B3AD-4700-A239-DA386D39307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2700">
              <a:solidFill>
                <a:schemeClr val="tx1"/>
              </a:solidFill>
            </a:ln>
          </c:spPr>
          <c:dPt>
            <c:idx val="0"/>
            <c:bubble3D val="0"/>
            <c:spPr>
              <a:solidFill>
                <a:srgbClr val="F9677F"/>
              </a:solidFill>
              <a:ln w="12700">
                <a:solidFill>
                  <a:schemeClr val="tx1"/>
                </a:solidFill>
              </a:ln>
              <a:effectLst/>
            </c:spPr>
            <c:extLst>
              <c:ext xmlns:c16="http://schemas.microsoft.com/office/drawing/2014/chart" uri="{C3380CC4-5D6E-409C-BE32-E72D297353CC}">
                <c16:uniqueId val="{00000001-DB4B-4E80-AFB3-0C7B94999D85}"/>
              </c:ext>
            </c:extLst>
          </c:dPt>
          <c:dPt>
            <c:idx val="1"/>
            <c:bubble3D val="0"/>
            <c:spPr>
              <a:solidFill>
                <a:schemeClr val="accent2">
                  <a:lumMod val="40000"/>
                  <a:lumOff val="60000"/>
                </a:schemeClr>
              </a:solidFill>
              <a:ln w="12700">
                <a:solidFill>
                  <a:schemeClr val="tx1"/>
                </a:solidFill>
              </a:ln>
              <a:effectLst/>
            </c:spPr>
            <c:extLst>
              <c:ext xmlns:c16="http://schemas.microsoft.com/office/drawing/2014/chart" uri="{C3380CC4-5D6E-409C-BE32-E72D297353CC}">
                <c16:uniqueId val="{00000003-DB4B-4E80-AFB3-0C7B94999D85}"/>
              </c:ext>
            </c:extLst>
          </c:dPt>
          <c:dPt>
            <c:idx val="2"/>
            <c:bubble3D val="0"/>
            <c:spPr>
              <a:solidFill>
                <a:srgbClr val="FFFF00">
                  <a:alpha val="81961"/>
                </a:srgbClr>
              </a:solidFill>
              <a:ln w="12700">
                <a:solidFill>
                  <a:schemeClr val="tx1"/>
                </a:solidFill>
              </a:ln>
              <a:effectLst/>
            </c:spPr>
            <c:extLst>
              <c:ext xmlns:c16="http://schemas.microsoft.com/office/drawing/2014/chart" uri="{C3380CC4-5D6E-409C-BE32-E72D297353CC}">
                <c16:uniqueId val="{00000005-DB4B-4E80-AFB3-0C7B94999D85}"/>
              </c:ext>
            </c:extLst>
          </c:dPt>
          <c:dPt>
            <c:idx val="3"/>
            <c:bubble3D val="0"/>
            <c:spPr>
              <a:solidFill>
                <a:srgbClr val="99FF33">
                  <a:alpha val="89804"/>
                </a:srgbClr>
              </a:solidFill>
              <a:ln w="12700">
                <a:solidFill>
                  <a:schemeClr val="tx1"/>
                </a:solidFill>
              </a:ln>
              <a:effectLst/>
            </c:spPr>
            <c:extLst>
              <c:ext xmlns:c16="http://schemas.microsoft.com/office/drawing/2014/chart" uri="{C3380CC4-5D6E-409C-BE32-E72D297353CC}">
                <c16:uniqueId val="{00000007-DB4B-4E80-AFB3-0C7B94999D85}"/>
              </c:ext>
            </c:extLst>
          </c:dPt>
          <c:dPt>
            <c:idx val="4"/>
            <c:bubble3D val="0"/>
            <c:spPr>
              <a:solidFill>
                <a:srgbClr val="FF9900"/>
              </a:solidFill>
              <a:ln w="12700">
                <a:solidFill>
                  <a:schemeClr val="tx1"/>
                </a:solidFill>
              </a:ln>
              <a:effectLst/>
            </c:spPr>
            <c:extLst>
              <c:ext xmlns:c16="http://schemas.microsoft.com/office/drawing/2014/chart" uri="{C3380CC4-5D6E-409C-BE32-E72D297353CC}">
                <c16:uniqueId val="{00000009-DB4B-4E80-AFB3-0C7B94999D85}"/>
              </c:ext>
            </c:extLst>
          </c:dPt>
          <c:dPt>
            <c:idx val="5"/>
            <c:bubble3D val="0"/>
            <c:spPr>
              <a:solidFill>
                <a:srgbClr val="F79646">
                  <a:alpha val="55000"/>
                </a:srgbClr>
              </a:solidFill>
              <a:ln w="12700">
                <a:solidFill>
                  <a:schemeClr val="tx1"/>
                </a:solidFill>
              </a:ln>
              <a:effectLst/>
            </c:spPr>
            <c:extLst>
              <c:ext xmlns:c16="http://schemas.microsoft.com/office/drawing/2014/chart" uri="{C3380CC4-5D6E-409C-BE32-E72D297353CC}">
                <c16:uniqueId val="{0000000B-DB4B-4E80-AFB3-0C7B94999D85}"/>
              </c:ext>
            </c:extLst>
          </c:dPt>
          <c:dLbls>
            <c:dLbl>
              <c:idx val="0"/>
              <c:layout>
                <c:manualLayout>
                  <c:x val="-0.20555531457819196"/>
                  <c:y val="0.1941195084957743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B4B-4E80-AFB3-0C7B94999D85}"/>
                </c:ext>
              </c:extLst>
            </c:dLbl>
            <c:dLbl>
              <c:idx val="2"/>
              <c:layout>
                <c:manualLayout>
                  <c:x val="-0.12386018341167634"/>
                  <c:y val="-0.1268844359297539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B4B-4E80-AFB3-0C7B94999D85}"/>
                </c:ext>
              </c:extLst>
            </c:dLbl>
            <c:dLbl>
              <c:idx val="3"/>
              <c:layout>
                <c:manualLayout>
                  <c:x val="6.0509644294581888E-2"/>
                  <c:y val="-9.764467732788001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B4B-4E80-AFB3-0C7B94999D85}"/>
                </c:ext>
              </c:extLst>
            </c:dLbl>
            <c:dLbl>
              <c:idx val="4"/>
              <c:layout>
                <c:manualLayout>
                  <c:x val="4.1905024986816003E-2"/>
                  <c:y val="-2.616971185663257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B4B-4E80-AFB3-0C7B94999D85}"/>
                </c:ext>
              </c:extLst>
            </c:dLbl>
            <c:dLbl>
              <c:idx val="5"/>
              <c:layout>
                <c:manualLayout>
                  <c:x val="0.20875234857806868"/>
                  <c:y val="0.13020671716302201"/>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5718910305435"/>
                      <c:h val="0.3070174653196765"/>
                    </c:manualLayout>
                  </c15:layout>
                </c:ext>
                <c:ext xmlns:c16="http://schemas.microsoft.com/office/drawing/2014/chart" uri="{C3380CC4-5D6E-409C-BE32-E72D297353CC}">
                  <c16:uniqueId val="{0000000B-DB4B-4E80-AFB3-0C7B94999D8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'[資料　がん教育モデル講座スライド用データ.xlsx]罹患（愛知県）28'!$B$17:$B$22</c:f>
              <c:strCache>
                <c:ptCount val="6"/>
                <c:pt idx="0">
                  <c:v>乳房</c:v>
                </c:pt>
                <c:pt idx="1">
                  <c:v>大腸</c:v>
                </c:pt>
                <c:pt idx="2">
                  <c:v>肺</c:v>
                </c:pt>
                <c:pt idx="3">
                  <c:v>胃</c:v>
                </c:pt>
                <c:pt idx="4">
                  <c:v>子宮</c:v>
                </c:pt>
                <c:pt idx="5">
                  <c:v>その他</c:v>
                </c:pt>
              </c:strCache>
            </c:strRef>
          </c:cat>
          <c:val>
            <c:numRef>
              <c:f>'[資料　がん教育モデル講座スライド用データ.xlsx]罹患（愛知県）28'!$C$17:$C$22</c:f>
              <c:numCache>
                <c:formatCode>0.0%</c:formatCode>
                <c:ptCount val="6"/>
                <c:pt idx="0">
                  <c:v>0.22</c:v>
                </c:pt>
                <c:pt idx="1">
                  <c:v>0.16700000000000001</c:v>
                </c:pt>
                <c:pt idx="2">
                  <c:v>9.8000000000000004E-2</c:v>
                </c:pt>
                <c:pt idx="3">
                  <c:v>8.5000000000000006E-2</c:v>
                </c:pt>
                <c:pt idx="4">
                  <c:v>7.4999999999999997E-2</c:v>
                </c:pt>
                <c:pt idx="5">
                  <c:v>0.35499999999999998</c:v>
                </c:pt>
              </c:numCache>
            </c:numRef>
          </c:val>
          <c:extLst>
            <c:ext xmlns:c16="http://schemas.microsoft.com/office/drawing/2014/chart" uri="{C3380CC4-5D6E-409C-BE32-E72D297353CC}">
              <c16:uniqueId val="{0000000C-DB4B-4E80-AFB3-0C7B94999D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8046315019365"/>
          <c:y val="9.3220343082947354E-2"/>
          <c:w val="0.62967329793423832"/>
          <c:h val="0.82277547118511574"/>
        </c:manualLayout>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'[資料　がん教育モデル講座スライド用データ.xlsx]死亡（愛知県）'!$C$5</c:f>
              <c:strCache>
                <c:ptCount val="1"/>
                <c:pt idx="0">
                  <c:v>割合</c:v>
                </c:pt>
              </c:strCache>
            </c:strRef>
          </c:tx>
          <c:spPr>
            <a:ln>
              <a:solidFill>
                <a:sysClr val="windowText" lastClr="000000"/>
              </a:solidFill>
            </a:ln>
          </c:spPr>
          <c:dPt>
            <c:idx val="0"/>
            <c:bubble3D val="0"/>
            <c:spPr>
              <a:solidFill>
                <a:srgbClr val="F9E807">
                  <a:alpha val="76863"/>
                </a:srgbClr>
              </a:solidFill>
              <a:ln>
                <a:solidFill>
                  <a:sysClr val="windowText" lastClr="000000"/>
                </a:solidFill>
              </a:ln>
            </c:spPr>
            <c:extLst>
              <c:ext xmlns:c16="http://schemas.microsoft.com/office/drawing/2014/chart" uri="{C3380CC4-5D6E-409C-BE32-E72D297353CC}">
                <c16:uniqueId val="{00000001-BA57-4B50-B5EF-36FE51EC3CED}"/>
              </c:ext>
            </c:extLst>
          </c:dPt>
          <c:dPt>
            <c:idx val="1"/>
            <c:bubble3D val="0"/>
            <c:spPr>
              <a:solidFill>
                <a:srgbClr val="99FF33"/>
              </a:solidFill>
              <a:ln>
                <a:solidFill>
                  <a:sysClr val="windowText" lastClr="000000"/>
                </a:solidFill>
              </a:ln>
            </c:spPr>
            <c:extLst>
              <c:ext xmlns:c16="http://schemas.microsoft.com/office/drawing/2014/chart" uri="{C3380CC4-5D6E-409C-BE32-E72D297353CC}">
                <c16:uniqueId val="{00000003-BA57-4B50-B5EF-36FE51EC3CED}"/>
              </c:ext>
            </c:extLst>
          </c:dPt>
          <c:dPt>
            <c:idx val="2"/>
            <c:bubble3D val="0"/>
            <c:spPr>
              <a:solidFill>
                <a:srgbClr val="6600CC">
                  <a:alpha val="60000"/>
                </a:srgbClr>
              </a:solidFill>
              <a:ln>
                <a:solidFill>
                  <a:sysClr val="windowText" lastClr="000000"/>
                </a:solidFill>
              </a:ln>
            </c:spPr>
            <c:extLst>
              <c:ext xmlns:c16="http://schemas.microsoft.com/office/drawing/2014/chart" uri="{C3380CC4-5D6E-409C-BE32-E72D297353CC}">
                <c16:uniqueId val="{00000005-BA57-4B50-B5EF-36FE51EC3CED}"/>
              </c:ext>
            </c:extLst>
          </c:dPt>
          <c:dPt>
            <c:idx val="3"/>
            <c:bubble3D val="0"/>
            <c:spPr>
              <a:solidFill>
                <a:schemeClr val="tx2">
                  <a:lumMod val="60000"/>
                  <a:lumOff val="40000"/>
                </a:schemeClr>
              </a:solidFill>
              <a:ln>
                <a:solidFill>
                  <a:sysClr val="windowText" lastClr="000000"/>
                </a:solidFill>
              </a:ln>
            </c:spPr>
            <c:extLst>
              <c:ext xmlns:c16="http://schemas.microsoft.com/office/drawing/2014/chart" uri="{C3380CC4-5D6E-409C-BE32-E72D297353CC}">
                <c16:uniqueId val="{00000007-BA57-4B50-B5EF-36FE51EC3CED}"/>
              </c:ext>
            </c:extLst>
          </c:dPt>
          <c:dPt>
            <c:idx val="4"/>
            <c:bubble3D val="0"/>
            <c:spPr>
              <a:solidFill>
                <a:srgbClr val="35A16B"/>
              </a:solidFill>
              <a:ln>
                <a:solidFill>
                  <a:sysClr val="windowText" lastClr="000000"/>
                </a:solidFill>
              </a:ln>
            </c:spPr>
            <c:extLst>
              <c:ext xmlns:c16="http://schemas.microsoft.com/office/drawing/2014/chart" uri="{C3380CC4-5D6E-409C-BE32-E72D297353CC}">
                <c16:uniqueId val="{00000009-BA57-4B50-B5EF-36FE51EC3CED}"/>
              </c:ext>
            </c:extLst>
          </c:dPt>
          <c:dPt>
            <c:idx val="5"/>
            <c:bubble3D val="0"/>
            <c:spPr>
              <a:solidFill>
                <a:schemeClr val="accent6">
                  <a:lumMod val="60000"/>
                  <a:lumOff val="40000"/>
                </a:schemeClr>
              </a:solidFill>
              <a:ln>
                <a:solidFill>
                  <a:sysClr val="windowText" lastClr="000000"/>
                </a:solidFill>
              </a:ln>
            </c:spPr>
            <c:extLst>
              <c:ext xmlns:c16="http://schemas.microsoft.com/office/drawing/2014/chart" uri="{C3380CC4-5D6E-409C-BE32-E72D297353CC}">
                <c16:uniqueId val="{0000000B-BA57-4B50-B5EF-36FE51EC3CED}"/>
              </c:ext>
            </c:extLst>
          </c:dPt>
          <c:dLbls>
            <c:dLbl>
              <c:idx val="0"/>
              <c:layout>
                <c:manualLayout>
                  <c:x val="-0.22729846702187631"/>
                  <c:y val="0.17261217401682458"/>
                </c:manualLayout>
              </c:layout>
              <c:numFmt formatCode="0.0%" sourceLinked="0"/>
              <c:spPr>
                <a:noFill/>
                <a:ln>
                  <a:noFill/>
                </a:ln>
                <a:effectLst/>
              </c:spPr>
              <c:txPr>
                <a:bodyPr wrap="square" lIns="38100" tIns="19050" rIns="38100" bIns="19050" anchor="ctr">
                  <a:noAutofit/>
                </a:bodyPr>
                <a:lstStyle/>
                <a:p>
                  <a:pPr>
                    <a:defRPr sz="2400" b="0">
                      <a:ln w="6350">
                        <a:solidFill>
                          <a:schemeClr val="tx1"/>
                        </a:solidFill>
                      </a:ln>
                      <a:solidFill>
                        <a:schemeClr val="tx1"/>
                      </a:solidFill>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4264941696918407"/>
                      <c:h val="0.31229024943310657"/>
                    </c:manualLayout>
                  </c15:layout>
                </c:ext>
                <c:ext xmlns:c16="http://schemas.microsoft.com/office/drawing/2014/chart" uri="{C3380CC4-5D6E-409C-BE32-E72D297353CC}">
                  <c16:uniqueId val="{00000001-BA57-4B50-B5EF-36FE51EC3CED}"/>
                </c:ext>
              </c:extLst>
            </c:dLbl>
            <c:dLbl>
              <c:idx val="1"/>
              <c:layout>
                <c:manualLayout>
                  <c:x val="-0.13841931723283105"/>
                  <c:y val="-0.11191015747123015"/>
                </c:manualLayout>
              </c:layout>
              <c:numFmt formatCode="0.0%" sourceLinked="0"/>
              <c:spPr>
                <a:noFill/>
                <a:ln>
                  <a:noFill/>
                </a:ln>
                <a:effectLst/>
              </c:spPr>
              <c:txPr>
                <a:bodyPr wrap="square" lIns="38100" tIns="19050" rIns="38100" bIns="19050" anchor="ctr">
                  <a:noAutofit/>
                </a:bodyPr>
                <a:lstStyle/>
                <a:p>
                  <a:pPr>
                    <a:defRPr sz="2400" b="0">
                      <a:ln w="6350">
                        <a:solidFill>
                          <a:schemeClr val="tx1"/>
                        </a:solidFill>
                      </a:ln>
                      <a:solidFill>
                        <a:schemeClr val="tx1"/>
                      </a:solidFill>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3803674519710091"/>
                      <c:h val="0.28054421768707483"/>
                    </c:manualLayout>
                  </c15:layout>
                </c:ext>
                <c:ext xmlns:c16="http://schemas.microsoft.com/office/drawing/2014/chart" uri="{C3380CC4-5D6E-409C-BE32-E72D297353CC}">
                  <c16:uniqueId val="{00000003-BA57-4B50-B5EF-36FE51EC3CED}"/>
                </c:ext>
              </c:extLst>
            </c:dLbl>
            <c:dLbl>
              <c:idx val="2"/>
              <c:layout>
                <c:manualLayout>
                  <c:x val="-0.15341294070938966"/>
                  <c:y val="-5.5192042510905003E-2"/>
                </c:manualLayout>
              </c:layout>
              <c:numFmt formatCode="0.0%" sourceLinked="0"/>
              <c:spPr>
                <a:noFill/>
                <a:ln>
                  <a:noFill/>
                </a:ln>
                <a:effectLst/>
              </c:spPr>
              <c:txPr>
                <a:bodyPr wrap="square" lIns="38100" tIns="19050" rIns="38100" bIns="19050" anchor="ctr">
                  <a:noAutofit/>
                </a:bodyPr>
                <a:lstStyle/>
                <a:p>
                  <a:pPr>
                    <a:defRPr sz="2400" b="0">
                      <a:ln w="6350">
                        <a:solidFill>
                          <a:sysClr val="windowText" lastClr="000000"/>
                        </a:solidFill>
                      </a:ln>
                      <a:solidFill>
                        <a:schemeClr val="tx1"/>
                      </a:solidFill>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6813478569220417"/>
                      <c:h val="0.30740679755967748"/>
                    </c:manualLayout>
                  </c15:layout>
                </c:ext>
                <c:ext xmlns:c16="http://schemas.microsoft.com/office/drawing/2014/chart" uri="{C3380CC4-5D6E-409C-BE32-E72D297353CC}">
                  <c16:uniqueId val="{00000005-BA57-4B50-B5EF-36FE51EC3CED}"/>
                </c:ext>
              </c:extLst>
            </c:dLbl>
            <c:dLbl>
              <c:idx val="3"/>
              <c:layout>
                <c:manualLayout>
                  <c:x val="0.15132748581736916"/>
                  <c:y val="-7.8586043456253446E-2"/>
                </c:manualLayout>
              </c:layout>
              <c:numFmt formatCode="0.0%" sourceLinked="0"/>
              <c:spPr>
                <a:noFill/>
                <a:ln>
                  <a:noFill/>
                </a:ln>
                <a:effectLst/>
              </c:spPr>
              <c:txPr>
                <a:bodyPr wrap="square" lIns="38100" tIns="19050" rIns="38100" bIns="19050" anchor="ctr">
                  <a:spAutoFit/>
                </a:bodyPr>
                <a:lstStyle/>
                <a:p>
                  <a:pPr>
                    <a:defRPr sz="2400" b="0">
                      <a:ln w="6350">
                        <a:solidFill>
                          <a:sysClr val="windowText" lastClr="000000"/>
                        </a:solidFill>
                      </a:ln>
                      <a:solidFill>
                        <a:schemeClr val="tx1"/>
                      </a:solidFill>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478060046189377"/>
                      <c:h val="0.26398936070214696"/>
                    </c:manualLayout>
                  </c15:layout>
                </c:ext>
                <c:ext xmlns:c16="http://schemas.microsoft.com/office/drawing/2014/chart" uri="{C3380CC4-5D6E-409C-BE32-E72D297353CC}">
                  <c16:uniqueId val="{00000007-BA57-4B50-B5EF-36FE51EC3CED}"/>
                </c:ext>
              </c:extLst>
            </c:dLbl>
            <c:dLbl>
              <c:idx val="4"/>
              <c:layout>
                <c:manualLayout>
                  <c:x val="6.4774315300391655E-2"/>
                  <c:y val="-0.15560681879084723"/>
                </c:manualLayout>
              </c:layout>
              <c:numFmt formatCode="0.0%" sourceLinked="0"/>
              <c:spPr>
                <a:noFill/>
                <a:ln>
                  <a:noFill/>
                </a:ln>
                <a:effectLst/>
              </c:spPr>
              <c:txPr>
                <a:bodyPr wrap="square" lIns="38100" tIns="19050" rIns="38100" bIns="19050" anchor="ctr">
                  <a:noAutofit/>
                </a:bodyPr>
                <a:lstStyle/>
                <a:p>
                  <a:pPr>
                    <a:defRPr sz="2400" b="0">
                      <a:ln w="6350">
                        <a:solidFill>
                          <a:sysClr val="windowText" lastClr="000000"/>
                        </a:solidFill>
                      </a:ln>
                      <a:solidFill>
                        <a:schemeClr val="tx1"/>
                      </a:solidFill>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203504177736776"/>
                      <c:h val="0.27351723891656399"/>
                    </c:manualLayout>
                  </c15:layout>
                </c:ext>
                <c:ext xmlns:c16="http://schemas.microsoft.com/office/drawing/2014/chart" uri="{C3380CC4-5D6E-409C-BE32-E72D297353CC}">
                  <c16:uniqueId val="{00000009-BA57-4B50-B5EF-36FE51EC3CED}"/>
                </c:ext>
              </c:extLst>
            </c:dLbl>
            <c:dLbl>
              <c:idx val="5"/>
              <c:layout>
                <c:manualLayout>
                  <c:x val="0.1971479932643693"/>
                  <c:y val="0.17577898200116118"/>
                </c:manualLayout>
              </c:layout>
              <c:numFmt formatCode="0.0%" sourceLinked="0"/>
              <c:spPr>
                <a:noFill/>
                <a:ln>
                  <a:noFill/>
                </a:ln>
                <a:effectLst/>
              </c:spPr>
              <c:txPr>
                <a:bodyPr wrap="square" lIns="38100" tIns="19050" rIns="38100" bIns="19050" anchor="ctr">
                  <a:noAutofit/>
                </a:bodyPr>
                <a:lstStyle/>
                <a:p>
                  <a:pPr>
                    <a:defRPr sz="2400" b="0">
                      <a:ln w="6350">
                        <a:solidFill>
                          <a:sysClr val="windowText" lastClr="000000"/>
                        </a:solidFill>
                      </a:ln>
                      <a:solidFill>
                        <a:schemeClr val="tx1"/>
                      </a:solidFill>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641640803621854"/>
                      <c:h val="0.38967879015123102"/>
                    </c:manualLayout>
                  </c15:layout>
                </c:ext>
                <c:ext xmlns:c16="http://schemas.microsoft.com/office/drawing/2014/chart" uri="{C3380CC4-5D6E-409C-BE32-E72D297353CC}">
                  <c16:uniqueId val="{0000000B-BA57-4B50-B5EF-36FE51EC3CED}"/>
                </c:ext>
              </c:extLst>
            </c:dLbl>
            <c:numFmt formatCode="0.0%" sourceLinked="0"/>
            <c:spPr>
              <a:noFill/>
              <a:ln>
                <a:noFill/>
              </a:ln>
              <a:effectLst/>
            </c:spPr>
            <c:txPr>
              <a:bodyPr wrap="square" lIns="38100" tIns="19050" rIns="38100" bIns="19050" anchor="ctr">
                <a:spAutoFit/>
              </a:bodyPr>
              <a:lstStyle/>
              <a:p>
                <a:pPr>
                  <a:defRPr sz="2400" b="0">
                    <a:solidFill>
                      <a:schemeClr val="tx1"/>
                    </a:solidFill>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'[資料　がん教育モデル講座スライド用データ.xlsx]死亡（愛知県）'!$B$6:$B$11</c:f>
              <c:strCache>
                <c:ptCount val="6"/>
                <c:pt idx="0">
                  <c:v>肺</c:v>
                </c:pt>
                <c:pt idx="1">
                  <c:v>胃</c:v>
                </c:pt>
                <c:pt idx="2">
                  <c:v>大腸</c:v>
                </c:pt>
                <c:pt idx="3">
                  <c:v>すい臓</c:v>
                </c:pt>
                <c:pt idx="4">
                  <c:v>肝臓</c:v>
                </c:pt>
                <c:pt idx="5">
                  <c:v>その他</c:v>
                </c:pt>
              </c:strCache>
            </c:strRef>
          </c:cat>
          <c:val>
            <c:numRef>
              <c:f>'[資料　がん教育モデル講座スライド用データ.xlsx]死亡（愛知県）'!$C$6:$C$11</c:f>
              <c:numCache>
                <c:formatCode>0.0%</c:formatCode>
                <c:ptCount val="6"/>
                <c:pt idx="0">
                  <c:v>0.24434035909445745</c:v>
                </c:pt>
                <c:pt idx="1">
                  <c:v>0.14502558764853846</c:v>
                </c:pt>
                <c:pt idx="2">
                  <c:v>0.12750455373406194</c:v>
                </c:pt>
                <c:pt idx="3">
                  <c:v>8.0839621823228375E-2</c:v>
                </c:pt>
                <c:pt idx="4">
                  <c:v>7.6762945615404629E-2</c:v>
                </c:pt>
                <c:pt idx="5">
                  <c:v>0.32552693208430911</c:v>
                </c:pt>
              </c:numCache>
            </c:numRef>
          </c:val>
          <c:extLst>
            <c:ext xmlns:c16="http://schemas.microsoft.com/office/drawing/2014/chart" uri="{C3380CC4-5D6E-409C-BE32-E72D297353CC}">
              <c16:uniqueId val="{0000000C-BA57-4B50-B5EF-36FE51EC3CED}"/>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0.61059</cdr:x>
      <cdr:y>0.25469</cdr:y>
    </cdr:from>
    <cdr:to>
      <cdr:x>0.7888</cdr:x>
      <cdr:y>0.47558</cdr:y>
    </cdr:to>
    <cdr:sp macro="" textlink="">
      <cdr:nvSpPr>
        <cdr:cNvPr id="3" name="テキスト ボックス 2"/>
        <cdr:cNvSpPr txBox="1"/>
      </cdr:nvSpPr>
      <cdr:spPr>
        <a:xfrm xmlns:a="http://schemas.openxmlformats.org/drawingml/2006/main">
          <a:off x="4943475" y="1274154"/>
          <a:ext cx="1442833" cy="1105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3200" b="1" dirty="0" smtClean="0"/>
            <a:t>がん </a:t>
          </a:r>
          <a:r>
            <a:rPr kumimoji="1" lang="en-US" altLang="ja-JP" sz="3200" b="1" dirty="0" smtClean="0"/>
            <a:t>27.3%</a:t>
          </a:r>
          <a:endParaRPr kumimoji="1" lang="ja-JP" altLang="en-US" sz="3200" b="1" dirty="0"/>
        </a:p>
      </cdr:txBody>
    </cdr:sp>
  </cdr:relSizeAnchor>
  <cdr:relSizeAnchor xmlns:cdr="http://schemas.openxmlformats.org/drawingml/2006/chartDrawing">
    <cdr:from>
      <cdr:x>0.63294</cdr:x>
      <cdr:y>0.5905</cdr:y>
    </cdr:from>
    <cdr:to>
      <cdr:x>0.76411</cdr:x>
      <cdr:y>0.732</cdr:y>
    </cdr:to>
    <cdr:sp macro="" textlink="">
      <cdr:nvSpPr>
        <cdr:cNvPr id="4" name="テキスト ボックス 67"/>
        <cdr:cNvSpPr txBox="1"/>
      </cdr:nvSpPr>
      <cdr:spPr>
        <a:xfrm xmlns:a="http://schemas.openxmlformats.org/drawingml/2006/main">
          <a:off x="5124450" y="2954141"/>
          <a:ext cx="1061985"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2000" b="1" dirty="0" smtClean="0"/>
            <a:t>心疾患</a:t>
          </a:r>
          <a:endParaRPr kumimoji="1" lang="en-US" altLang="ja-JP" sz="2000" b="1" dirty="0" smtClean="0"/>
        </a:p>
        <a:p xmlns:a="http://schemas.openxmlformats.org/drawingml/2006/main">
          <a:r>
            <a:rPr kumimoji="1" lang="ja-JP" altLang="en-US" sz="2000" b="1" dirty="0" smtClean="0"/>
            <a:t> </a:t>
          </a:r>
          <a:r>
            <a:rPr kumimoji="1" lang="en-US" altLang="ja-JP" sz="2000" b="1" dirty="0" smtClean="0"/>
            <a:t>15.0%</a:t>
          </a:r>
          <a:endParaRPr kumimoji="1" lang="ja-JP" altLang="en-US" sz="2000" b="1" dirty="0"/>
        </a:p>
      </cdr:txBody>
    </cdr:sp>
  </cdr:relSizeAnchor>
  <cdr:relSizeAnchor xmlns:cdr="http://schemas.openxmlformats.org/drawingml/2006/chartDrawing">
    <cdr:from>
      <cdr:x>0.55563</cdr:x>
      <cdr:y>0.72759</cdr:y>
    </cdr:from>
    <cdr:to>
      <cdr:x>0.67039</cdr:x>
      <cdr:y>0.86909</cdr:y>
    </cdr:to>
    <cdr:sp macro="" textlink="">
      <cdr:nvSpPr>
        <cdr:cNvPr id="5" name="テキスト ボックス 69"/>
        <cdr:cNvSpPr txBox="1"/>
      </cdr:nvSpPr>
      <cdr:spPr>
        <a:xfrm xmlns:a="http://schemas.openxmlformats.org/drawingml/2006/main">
          <a:off x="4498555" y="3639941"/>
          <a:ext cx="929126"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2000" b="1" dirty="0" smtClean="0"/>
            <a:t>老衰 </a:t>
          </a:r>
          <a:endParaRPr kumimoji="1" lang="en-US" altLang="ja-JP" sz="2000" b="1" dirty="0" smtClean="0"/>
        </a:p>
        <a:p xmlns:a="http://schemas.openxmlformats.org/drawingml/2006/main">
          <a:r>
            <a:rPr kumimoji="1" lang="en-US" altLang="ja-JP" sz="2000" b="1" dirty="0" smtClean="0"/>
            <a:t>8.8%</a:t>
          </a:r>
          <a:endParaRPr kumimoji="1" lang="ja-JP" altLang="en-US" sz="2000" b="1" dirty="0"/>
        </a:p>
      </cdr:txBody>
    </cdr:sp>
  </cdr:relSizeAnchor>
  <cdr:relSizeAnchor xmlns:cdr="http://schemas.openxmlformats.org/drawingml/2006/chartDrawing">
    <cdr:from>
      <cdr:x>0.39047</cdr:x>
      <cdr:y>0.83725</cdr:y>
    </cdr:from>
    <cdr:to>
      <cdr:x>0.60953</cdr:x>
      <cdr:y>0.9824</cdr:y>
    </cdr:to>
    <cdr:sp macro="" textlink="">
      <cdr:nvSpPr>
        <cdr:cNvPr id="6" name="テキスト ボックス 68"/>
        <cdr:cNvSpPr txBox="1"/>
      </cdr:nvSpPr>
      <cdr:spPr>
        <a:xfrm xmlns:a="http://schemas.openxmlformats.org/drawingml/2006/main">
          <a:off x="3161383" y="4188527"/>
          <a:ext cx="1773484" cy="7261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2000" b="1" dirty="0" smtClean="0"/>
            <a:t>脳血管疾患 </a:t>
          </a:r>
          <a:endParaRPr kumimoji="1" lang="en-US" altLang="ja-JP" sz="2000" b="1" dirty="0" smtClean="0"/>
        </a:p>
        <a:p xmlns:a="http://schemas.openxmlformats.org/drawingml/2006/main">
          <a:r>
            <a:rPr kumimoji="1" lang="en-US" altLang="ja-JP" sz="2000" b="1" dirty="0" smtClean="0"/>
            <a:t>     7.7%</a:t>
          </a:r>
          <a:endParaRPr kumimoji="1" lang="ja-JP" altLang="en-US" sz="2000" b="1" dirty="0"/>
        </a:p>
      </cdr:txBody>
    </cdr:sp>
  </cdr:relSizeAnchor>
  <cdr:relSizeAnchor xmlns:cdr="http://schemas.openxmlformats.org/drawingml/2006/chartDrawing">
    <cdr:from>
      <cdr:x>0.37645</cdr:x>
      <cdr:y>0.68189</cdr:y>
    </cdr:from>
    <cdr:to>
      <cdr:x>0.50171</cdr:x>
      <cdr:y>0.82704</cdr:y>
    </cdr:to>
    <cdr:sp macro="" textlink="">
      <cdr:nvSpPr>
        <cdr:cNvPr id="7" name="テキスト ボックス 70"/>
        <cdr:cNvSpPr txBox="1"/>
      </cdr:nvSpPr>
      <cdr:spPr>
        <a:xfrm xmlns:a="http://schemas.openxmlformats.org/drawingml/2006/main">
          <a:off x="3047844" y="3411341"/>
          <a:ext cx="1014136" cy="7261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2000" b="1" dirty="0" smtClean="0"/>
            <a:t>肺炎 </a:t>
          </a:r>
          <a:endParaRPr kumimoji="1" lang="en-US" altLang="ja-JP" sz="2000" b="1" dirty="0" smtClean="0"/>
        </a:p>
        <a:p xmlns:a="http://schemas.openxmlformats.org/drawingml/2006/main">
          <a:r>
            <a:rPr kumimoji="1" lang="en-US" altLang="ja-JP" sz="2000" b="1" dirty="0" smtClean="0"/>
            <a:t> 6.9%</a:t>
          </a:r>
          <a:endParaRPr kumimoji="1" lang="ja-JP" altLang="en-US" sz="2000" b="1" dirty="0"/>
        </a:p>
      </cdr:txBody>
    </cdr:sp>
  </cdr:relSizeAnchor>
  <cdr:relSizeAnchor xmlns:cdr="http://schemas.openxmlformats.org/drawingml/2006/chartDrawing">
    <cdr:from>
      <cdr:x>0.04588</cdr:x>
      <cdr:y>0.66103</cdr:y>
    </cdr:from>
    <cdr:to>
      <cdr:x>0.31211</cdr:x>
      <cdr:y>0.74101</cdr:y>
    </cdr:to>
    <cdr:sp macro="" textlink="">
      <cdr:nvSpPr>
        <cdr:cNvPr id="8" name="テキスト ボックス 71"/>
        <cdr:cNvSpPr txBox="1"/>
      </cdr:nvSpPr>
      <cdr:spPr>
        <a:xfrm xmlns:a="http://schemas.openxmlformats.org/drawingml/2006/main">
          <a:off x="371475" y="3306975"/>
          <a:ext cx="215544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2000" dirty="0" smtClean="0"/>
            <a:t>不慮の事故 </a:t>
          </a:r>
          <a:r>
            <a:rPr kumimoji="1" lang="en-US" altLang="ja-JP" sz="2000" dirty="0" smtClean="0"/>
            <a:t>2.8%</a:t>
          </a:r>
          <a:endParaRPr kumimoji="1" lang="ja-JP" altLang="en-US" sz="2000" dirty="0"/>
        </a:p>
      </cdr:txBody>
    </cdr:sp>
  </cdr:relSizeAnchor>
  <cdr:relSizeAnchor xmlns:cdr="http://schemas.openxmlformats.org/drawingml/2006/chartDrawing">
    <cdr:from>
      <cdr:x>0.12471</cdr:x>
      <cdr:y>0.7734</cdr:y>
    </cdr:from>
    <cdr:to>
      <cdr:x>0.36628</cdr:x>
      <cdr:y>0.9149</cdr:y>
    </cdr:to>
    <cdr:sp macro="" textlink="">
      <cdr:nvSpPr>
        <cdr:cNvPr id="9" name="テキスト ボックス 72"/>
        <cdr:cNvSpPr txBox="1"/>
      </cdr:nvSpPr>
      <cdr:spPr>
        <a:xfrm xmlns:a="http://schemas.openxmlformats.org/drawingml/2006/main">
          <a:off x="1009650" y="3869112"/>
          <a:ext cx="1955811"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2000" dirty="0"/>
            <a:t>誤嚥性</a:t>
          </a:r>
          <a:r>
            <a:rPr kumimoji="1" lang="ja-JP" altLang="en-US" sz="2000" dirty="0" smtClean="0"/>
            <a:t>肺炎</a:t>
          </a:r>
          <a:r>
            <a:rPr kumimoji="1" lang="ja-JP" altLang="en-US" sz="2000" dirty="0"/>
            <a:t> </a:t>
          </a:r>
          <a:r>
            <a:rPr kumimoji="1" lang="en-US" altLang="ja-JP" sz="2000" dirty="0" smtClean="0"/>
            <a:t>2.9%</a:t>
          </a:r>
          <a:endParaRPr kumimoji="1" lang="ja-JP" altLang="en-US" sz="2000" dirty="0"/>
        </a:p>
      </cdr:txBody>
    </cdr:sp>
  </cdr:relSizeAnchor>
  <cdr:relSizeAnchor xmlns:cdr="http://schemas.openxmlformats.org/drawingml/2006/chartDrawing">
    <cdr:from>
      <cdr:x>0.05575</cdr:x>
      <cdr:y>0.56964</cdr:y>
    </cdr:from>
    <cdr:to>
      <cdr:x>0.25247</cdr:x>
      <cdr:y>0.64434</cdr:y>
    </cdr:to>
    <cdr:sp macro="" textlink="">
      <cdr:nvSpPr>
        <cdr:cNvPr id="10" name="テキスト ボックス 73"/>
        <cdr:cNvSpPr txBox="1"/>
      </cdr:nvSpPr>
      <cdr:spPr>
        <a:xfrm xmlns:a="http://schemas.openxmlformats.org/drawingml/2006/main">
          <a:off x="451360" y="2849775"/>
          <a:ext cx="1592695" cy="3737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2000" dirty="0"/>
            <a:t>腎</a:t>
          </a:r>
          <a:r>
            <a:rPr kumimoji="1" lang="ja-JP" altLang="en-US" sz="2000" dirty="0" smtClean="0"/>
            <a:t>不全</a:t>
          </a:r>
          <a:r>
            <a:rPr kumimoji="1" lang="en-US" altLang="ja-JP" sz="2000" dirty="0" smtClean="0"/>
            <a:t> 1.9%</a:t>
          </a:r>
          <a:endParaRPr kumimoji="1" lang="ja-JP" altLang="en-US" sz="2000" dirty="0"/>
        </a:p>
      </cdr:txBody>
    </cdr:sp>
  </cdr:relSizeAnchor>
  <cdr:relSizeAnchor xmlns:cdr="http://schemas.openxmlformats.org/drawingml/2006/chartDrawing">
    <cdr:from>
      <cdr:x>0</cdr:x>
      <cdr:y>0.43392</cdr:y>
    </cdr:from>
    <cdr:to>
      <cdr:x>0.28688</cdr:x>
      <cdr:y>0.56608</cdr:y>
    </cdr:to>
    <cdr:sp macro="" textlink="">
      <cdr:nvSpPr>
        <cdr:cNvPr id="11" name="テキスト ボックス 74"/>
        <cdr:cNvSpPr txBox="1"/>
      </cdr:nvSpPr>
      <cdr:spPr>
        <a:xfrm xmlns:a="http://schemas.openxmlformats.org/drawingml/2006/main">
          <a:off x="0" y="2170788"/>
          <a:ext cx="2322652" cy="6611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2000" dirty="0"/>
            <a:t>血管性等の認知症</a:t>
          </a:r>
          <a:endParaRPr kumimoji="1" lang="en-US" altLang="ja-JP" sz="2000" dirty="0" smtClean="0"/>
        </a:p>
        <a:p xmlns:a="http://schemas.openxmlformats.org/drawingml/2006/main">
          <a:r>
            <a:rPr kumimoji="1" lang="en-US" altLang="ja-JP" sz="2000" dirty="0" smtClean="0"/>
            <a:t>  1.5%</a:t>
          </a:r>
          <a:endParaRPr kumimoji="1" lang="ja-JP" altLang="en-US" sz="2000" dirty="0"/>
        </a:p>
      </cdr:txBody>
    </cdr:sp>
  </cdr:relSizeAnchor>
  <cdr:relSizeAnchor xmlns:cdr="http://schemas.openxmlformats.org/drawingml/2006/chartDrawing">
    <cdr:from>
      <cdr:x>0.08706</cdr:x>
      <cdr:y>0.3011</cdr:y>
    </cdr:from>
    <cdr:to>
      <cdr:x>0.2849</cdr:x>
      <cdr:y>0.38108</cdr:y>
    </cdr:to>
    <cdr:sp macro="" textlink="">
      <cdr:nvSpPr>
        <cdr:cNvPr id="12" name="テキスト ボックス 53"/>
        <cdr:cNvSpPr txBox="1"/>
      </cdr:nvSpPr>
      <cdr:spPr>
        <a:xfrm xmlns:a="http://schemas.openxmlformats.org/drawingml/2006/main">
          <a:off x="704860" y="1506325"/>
          <a:ext cx="1601762"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2000" dirty="0" smtClean="0"/>
            <a:t>自殺</a:t>
          </a:r>
          <a:r>
            <a:rPr kumimoji="1" lang="en-US" altLang="ja-JP" sz="2000" dirty="0" smtClean="0"/>
            <a:t>1.4%</a:t>
          </a:r>
          <a:endParaRPr kumimoji="1" lang="ja-JP" altLang="en-US" sz="2000" dirty="0"/>
        </a:p>
      </cdr:txBody>
    </cdr:sp>
  </cdr:relSizeAnchor>
  <cdr:relSizeAnchor xmlns:cdr="http://schemas.openxmlformats.org/drawingml/2006/chartDrawing">
    <cdr:from>
      <cdr:x>0.38371</cdr:x>
      <cdr:y>0.246</cdr:y>
    </cdr:from>
    <cdr:to>
      <cdr:x>0.54764</cdr:x>
      <cdr:y>0.40114</cdr:y>
    </cdr:to>
    <cdr:sp macro="" textlink="">
      <cdr:nvSpPr>
        <cdr:cNvPr id="13" name="テキスト ボックス 47"/>
        <cdr:cNvSpPr txBox="1"/>
      </cdr:nvSpPr>
      <cdr:spPr>
        <a:xfrm xmlns:a="http://schemas.openxmlformats.org/drawingml/2006/main">
          <a:off x="3567112" y="1317624"/>
          <a:ext cx="1524000"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2400" b="1" dirty="0" smtClean="0"/>
            <a:t>その他</a:t>
          </a:r>
          <a:endParaRPr kumimoji="1" lang="en-US" altLang="ja-JP" sz="2400" b="1" dirty="0" smtClean="0"/>
        </a:p>
        <a:p xmlns:a="http://schemas.openxmlformats.org/drawingml/2006/main">
          <a:r>
            <a:rPr kumimoji="1" lang="en-US" altLang="ja-JP" sz="2400" b="1" dirty="0" smtClean="0"/>
            <a:t> 23.6%</a:t>
          </a:r>
          <a:endParaRPr kumimoji="1" lang="ja-JP" altLang="en-US" sz="2400" b="1" dirty="0"/>
        </a:p>
      </cdr:txBody>
    </cdr:sp>
  </cdr:relSizeAnchor>
  <cdr:relSizeAnchor xmlns:cdr="http://schemas.openxmlformats.org/drawingml/2006/chartDrawing">
    <cdr:from>
      <cdr:x>0.22471</cdr:x>
      <cdr:y>0.37163</cdr:y>
    </cdr:from>
    <cdr:to>
      <cdr:x>0.30682</cdr:x>
      <cdr:y>0.49723</cdr:y>
    </cdr:to>
    <cdr:cxnSp macro="">
      <cdr:nvCxnSpPr>
        <cdr:cNvPr id="19" name="直線コネクタ 18"/>
        <cdr:cNvCxnSpPr/>
      </cdr:nvCxnSpPr>
      <cdr:spPr>
        <a:xfrm xmlns:a="http://schemas.openxmlformats.org/drawingml/2006/main" flipH="1" flipV="1">
          <a:off x="1819275" y="1859175"/>
          <a:ext cx="664812" cy="62834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cdr:x>
      <cdr:y>0.70673</cdr:y>
    </cdr:from>
    <cdr:to>
      <cdr:x>0.33525</cdr:x>
      <cdr:y>0.78289</cdr:y>
    </cdr:to>
    <cdr:cxnSp macro="">
      <cdr:nvCxnSpPr>
        <cdr:cNvPr id="25" name="直線コネクタ 24"/>
        <cdr:cNvCxnSpPr/>
      </cdr:nvCxnSpPr>
      <cdr:spPr>
        <a:xfrm xmlns:a="http://schemas.openxmlformats.org/drawingml/2006/main" flipH="1">
          <a:off x="2428875" y="3535575"/>
          <a:ext cx="285394" cy="3810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0.27529</cdr:x>
      <cdr:y>0.6362</cdr:y>
    </cdr:from>
    <cdr:to>
      <cdr:x>0.3165</cdr:x>
      <cdr:y>0.66666</cdr:y>
    </cdr:to>
    <cdr:cxnSp macro="">
      <cdr:nvCxnSpPr>
        <cdr:cNvPr id="26" name="直線コネクタ 25"/>
        <cdr:cNvCxnSpPr/>
      </cdr:nvCxnSpPr>
      <cdr:spPr>
        <a:xfrm xmlns:a="http://schemas.openxmlformats.org/drawingml/2006/main" flipH="1">
          <a:off x="2228850" y="3182741"/>
          <a:ext cx="333632" cy="1524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0.23765</cdr:x>
      <cdr:y>0.58921</cdr:y>
    </cdr:from>
    <cdr:to>
      <cdr:x>0.30808</cdr:x>
      <cdr:y>0.60574</cdr:y>
    </cdr:to>
    <cdr:cxnSp macro="">
      <cdr:nvCxnSpPr>
        <cdr:cNvPr id="27" name="直線コネクタ 26"/>
        <cdr:cNvCxnSpPr/>
      </cdr:nvCxnSpPr>
      <cdr:spPr>
        <a:xfrm xmlns:a="http://schemas.openxmlformats.org/drawingml/2006/main" flipH="1">
          <a:off x="1924050" y="2947667"/>
          <a:ext cx="570276" cy="8267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0.26235</cdr:x>
      <cdr:y>0.5</cdr:y>
    </cdr:from>
    <cdr:to>
      <cdr:x>0.3086</cdr:x>
      <cdr:y>0.52927</cdr:y>
    </cdr:to>
    <cdr:cxnSp macro="">
      <cdr:nvCxnSpPr>
        <cdr:cNvPr id="28" name="直線コネクタ 27"/>
        <cdr:cNvCxnSpPr/>
      </cdr:nvCxnSpPr>
      <cdr:spPr>
        <a:xfrm xmlns:a="http://schemas.openxmlformats.org/drawingml/2006/main" flipH="1" flipV="1">
          <a:off x="2124075" y="2501370"/>
          <a:ext cx="374466" cy="14644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0.19148</cdr:x>
      <cdr:y>0.28633</cdr:y>
    </cdr:from>
    <cdr:to>
      <cdr:x>0.93068</cdr:x>
      <cdr:y>0.77169</cdr:y>
    </cdr:to>
    <cdr:grpSp>
      <cdr:nvGrpSpPr>
        <cdr:cNvPr id="7" name="グループ化 6"/>
        <cdr:cNvGrpSpPr/>
      </cdr:nvGrpSpPr>
      <cdr:grpSpPr>
        <a:xfrm xmlns:a="http://schemas.openxmlformats.org/drawingml/2006/main">
          <a:off x="1532031" y="1602077"/>
          <a:ext cx="5914340" cy="2715692"/>
          <a:chOff x="1162141" y="1103888"/>
          <a:chExt cx="4495902" cy="1835614"/>
        </a:xfrm>
      </cdr:grpSpPr>
      <cdr:sp macro="" textlink="">
        <cdr:nvSpPr>
          <cdr:cNvPr id="2" name="テキスト ボックス 1"/>
          <cdr:cNvSpPr txBox="1"/>
        </cdr:nvSpPr>
        <cdr:spPr>
          <a:xfrm xmlns:a="http://schemas.openxmlformats.org/drawingml/2006/main">
            <a:off x="3438033" y="1103888"/>
            <a:ext cx="964698" cy="378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3200" b="1" dirty="0"/>
              <a:t>がん</a:t>
            </a:r>
          </a:p>
        </cdr:txBody>
      </cdr:sp>
      <cdr:sp macro="" textlink="">
        <cdr:nvSpPr>
          <cdr:cNvPr id="3" name="テキスト ボックス 1"/>
          <cdr:cNvSpPr txBox="1"/>
        </cdr:nvSpPr>
        <cdr:spPr>
          <a:xfrm xmlns:a="http://schemas.openxmlformats.org/drawingml/2006/main">
            <a:off x="4052289" y="1823376"/>
            <a:ext cx="1605754" cy="3643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3200" dirty="0"/>
              <a:t>心疾患</a:t>
            </a:r>
          </a:p>
        </cdr:txBody>
      </cdr:sp>
      <cdr:sp macro="" textlink="">
        <cdr:nvSpPr>
          <cdr:cNvPr id="4" name="テキスト ボックス 1"/>
          <cdr:cNvSpPr txBox="1"/>
        </cdr:nvSpPr>
        <cdr:spPr>
          <a:xfrm xmlns:a="http://schemas.openxmlformats.org/drawingml/2006/main">
            <a:off x="1162141" y="1707570"/>
            <a:ext cx="2232581" cy="3556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3200" dirty="0"/>
              <a:t>脳血管疾患</a:t>
            </a:r>
          </a:p>
        </cdr:txBody>
      </cdr:sp>
      <cdr:sp macro="" textlink="">
        <cdr:nvSpPr>
          <cdr:cNvPr id="5" name="テキスト ボックス 1"/>
          <cdr:cNvSpPr txBox="1"/>
        </cdr:nvSpPr>
        <cdr:spPr>
          <a:xfrm xmlns:a="http://schemas.openxmlformats.org/drawingml/2006/main">
            <a:off x="1953123" y="2555217"/>
            <a:ext cx="1188177" cy="3842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3200" dirty="0"/>
              <a:t>肺炎</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0.65398</cdr:x>
      <cdr:y>0.02496</cdr:y>
    </cdr:from>
    <cdr:to>
      <cdr:x>1</cdr:x>
      <cdr:y>0.15574</cdr:y>
    </cdr:to>
    <cdr:sp macro="" textlink="">
      <cdr:nvSpPr>
        <cdr:cNvPr id="2" name="タイトル 1"/>
        <cdr:cNvSpPr txBox="1">
          <a:spLocks xmlns:a="http://schemas.openxmlformats.org/drawingml/2006/main"/>
        </cdr:cNvSpPr>
      </cdr:nvSpPr>
      <cdr:spPr>
        <a:xfrm xmlns:a="http://schemas.openxmlformats.org/drawingml/2006/main">
          <a:off x="3105022" y="107297"/>
          <a:ext cx="1642863" cy="562216"/>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altLang="ja-JP" sz="2400" dirty="0"/>
            <a:t>n=11,529</a:t>
          </a:r>
        </a:p>
        <a:p xmlns:a="http://schemas.openxmlformats.org/drawingml/2006/main">
          <a:pPr algn="l"/>
          <a:endParaRPr lang="ja-JP" altLang="en-U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0.65397</cdr:x>
      <cdr:y>0.03709</cdr:y>
    </cdr:from>
    <cdr:to>
      <cdr:x>1</cdr:x>
      <cdr:y>0.20489</cdr:y>
    </cdr:to>
    <cdr:sp macro="" textlink="">
      <cdr:nvSpPr>
        <cdr:cNvPr id="2" name="タイトル 1"/>
        <cdr:cNvSpPr txBox="1">
          <a:spLocks xmlns:a="http://schemas.openxmlformats.org/drawingml/2006/main"/>
        </cdr:cNvSpPr>
      </cdr:nvSpPr>
      <cdr:spPr>
        <a:xfrm xmlns:a="http://schemas.openxmlformats.org/drawingml/2006/main">
          <a:off x="3078308" y="164944"/>
          <a:ext cx="1628775" cy="746227"/>
        </a:xfrm>
        <a:prstGeom xmlns:a="http://schemas.openxmlformats.org/drawingml/2006/main" prst="rect">
          <a:avLst/>
        </a:prstGeom>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altLang="ja-JP" sz="2400" dirty="0"/>
            <a:t>n=7,652</a:t>
          </a:r>
        </a:p>
        <a:p xmlns:a="http://schemas.openxmlformats.org/drawingml/2006/main">
          <a:pPr algn="l"/>
          <a:endParaRPr lang="en-US" altLang="ja-JP" sz="2400" dirty="0"/>
        </a:p>
        <a:p xmlns:a="http://schemas.openxmlformats.org/drawingml/2006/main">
          <a:pPr algn="l"/>
          <a:endParaRPr lang="ja-JP" altLang="en-US" sz="2400"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0.0908</cdr:y>
    </cdr:from>
    <cdr:to>
      <cdr:x>0.22526</cdr:x>
      <cdr:y>0.16236</cdr:y>
    </cdr:to>
    <cdr:sp macro="" textlink="">
      <cdr:nvSpPr>
        <cdr:cNvPr id="2" name="テキスト ボックス 1"/>
        <cdr:cNvSpPr txBox="1"/>
      </cdr:nvSpPr>
      <cdr:spPr>
        <a:xfrm xmlns:a="http://schemas.openxmlformats.org/drawingml/2006/main">
          <a:off x="0" y="483395"/>
          <a:ext cx="1853802" cy="381000"/>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vert="horz" wrap="square" lIns="91440" tIns="45720" rIns="91440" bIns="45720" rtlCol="0">
          <a:normAutofit/>
        </a:bodyPr>
        <a:lstStyle xmlns:a="http://schemas.openxmlformats.org/drawingml/2006/main"/>
        <a:p xmlns:a="http://schemas.openxmlformats.org/drawingml/2006/main">
          <a:pPr algn="l"/>
          <a:r>
            <a:rPr lang="en-US" altLang="ja-JP" sz="1800" b="1" dirty="0" smtClean="0">
              <a:solidFill>
                <a:schemeClr val="tx1"/>
              </a:solidFill>
            </a:rPr>
            <a:t>(</a:t>
          </a:r>
          <a:r>
            <a:rPr lang="ja-JP" altLang="en-US" sz="1800" b="1" dirty="0" smtClean="0">
              <a:solidFill>
                <a:schemeClr val="tx1"/>
              </a:solidFill>
            </a:rPr>
            <a:t>罹患率）</a:t>
          </a:r>
          <a:r>
            <a:rPr lang="en-US" altLang="ja-JP" sz="1800" b="1" dirty="0" smtClean="0">
              <a:solidFill>
                <a:schemeClr val="tx1"/>
              </a:solidFill>
            </a:rPr>
            <a:t>[</a:t>
          </a:r>
          <a:r>
            <a:rPr lang="ja-JP" altLang="en-US" sz="1800" b="1" dirty="0" smtClean="0">
              <a:solidFill>
                <a:schemeClr val="tx1"/>
              </a:solidFill>
            </a:rPr>
            <a:t>男性</a:t>
          </a:r>
          <a:r>
            <a:rPr lang="en-US" altLang="ja-JP" sz="1800" b="1" dirty="0" smtClean="0">
              <a:solidFill>
                <a:schemeClr val="tx1"/>
              </a:solidFill>
            </a:rPr>
            <a:t>]</a:t>
          </a:r>
          <a:endParaRPr lang="ja-JP" altLang="en-US" sz="1800" b="1" dirty="0" smtClean="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0.09018</cdr:y>
    </cdr:from>
    <cdr:to>
      <cdr:x>0.23914</cdr:x>
      <cdr:y>0.1723</cdr:y>
    </cdr:to>
    <cdr:sp macro="" textlink="">
      <cdr:nvSpPr>
        <cdr:cNvPr id="2" name="テキスト ボックス 1"/>
        <cdr:cNvSpPr txBox="1"/>
      </cdr:nvSpPr>
      <cdr:spPr>
        <a:xfrm xmlns:a="http://schemas.openxmlformats.org/drawingml/2006/main">
          <a:off x="-522400" y="471762"/>
          <a:ext cx="1986259" cy="429604"/>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vert="horz" wrap="square" lIns="91440" tIns="45720" rIns="91440" bIns="45720" rtlCol="0">
          <a:normAutofit/>
        </a:bodyPr>
        <a:lstStyle xmlns:a="http://schemas.openxmlformats.org/drawingml/2006/main"/>
        <a:p xmlns:a="http://schemas.openxmlformats.org/drawingml/2006/main">
          <a:pPr algn="l"/>
          <a:r>
            <a:rPr lang="ja-JP" altLang="en-US" sz="1800" b="1" dirty="0" smtClean="0">
              <a:solidFill>
                <a:schemeClr val="tx1"/>
              </a:solidFill>
            </a:rPr>
            <a:t>（罹患率）</a:t>
          </a:r>
          <a:r>
            <a:rPr lang="en-US" altLang="ja-JP" sz="1800" b="1" dirty="0" smtClean="0">
              <a:solidFill>
                <a:schemeClr val="tx1"/>
              </a:solidFill>
            </a:rPr>
            <a:t>[</a:t>
          </a:r>
          <a:r>
            <a:rPr lang="ja-JP" altLang="en-US" sz="1800" b="1" dirty="0" smtClean="0">
              <a:solidFill>
                <a:schemeClr val="tx1"/>
              </a:solidFill>
            </a:rPr>
            <a:t>女性</a:t>
          </a:r>
          <a:r>
            <a:rPr lang="en-US" altLang="ja-JP" sz="1800" b="1" dirty="0" smtClean="0">
              <a:solidFill>
                <a:schemeClr val="tx1"/>
              </a:solidFill>
            </a:rPr>
            <a:t>]</a:t>
          </a:r>
          <a:endParaRPr lang="ja-JP" altLang="en-US" sz="1800" b="1" dirty="0" smtClean="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1" y="0"/>
            <a:ext cx="4306737" cy="33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eaLnBrk="1" hangingPunct="1">
              <a:defRPr sz="1200">
                <a:latin typeface="Arial" pitchFamily="34" charset="0"/>
                <a:ea typeface="ＭＳ Ｐゴシック" pitchFamily="50" charset="-128"/>
              </a:defRPr>
            </a:lvl1pPr>
          </a:lstStyle>
          <a:p>
            <a:pPr>
              <a:defRPr/>
            </a:pPr>
            <a:endParaRPr lang="en-US" altLang="ja-JP"/>
          </a:p>
        </p:txBody>
      </p:sp>
      <p:sp>
        <p:nvSpPr>
          <p:cNvPr id="156675" name="Rectangle 3"/>
          <p:cNvSpPr>
            <a:spLocks noGrp="1" noChangeArrowheads="1"/>
          </p:cNvSpPr>
          <p:nvPr>
            <p:ph type="dt" sz="quarter" idx="1"/>
          </p:nvPr>
        </p:nvSpPr>
        <p:spPr bwMode="auto">
          <a:xfrm>
            <a:off x="5630284" y="0"/>
            <a:ext cx="4306737" cy="33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eaLnBrk="1" hangingPunct="1">
              <a:defRPr sz="1200">
                <a:latin typeface="Arial" pitchFamily="34" charset="0"/>
                <a:ea typeface="ＭＳ Ｐゴシック" pitchFamily="50" charset="-128"/>
              </a:defRPr>
            </a:lvl1pPr>
          </a:lstStyle>
          <a:p>
            <a:pPr>
              <a:defRPr/>
            </a:pPr>
            <a:endParaRPr lang="en-US" altLang="ja-JP"/>
          </a:p>
        </p:txBody>
      </p:sp>
      <p:sp>
        <p:nvSpPr>
          <p:cNvPr id="156676" name="Rectangle 4"/>
          <p:cNvSpPr>
            <a:spLocks noGrp="1" noChangeArrowheads="1"/>
          </p:cNvSpPr>
          <p:nvPr>
            <p:ph type="ftr" sz="quarter" idx="2"/>
          </p:nvPr>
        </p:nvSpPr>
        <p:spPr bwMode="auto">
          <a:xfrm>
            <a:off x="1" y="6465808"/>
            <a:ext cx="4306737" cy="34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eaLnBrk="1" hangingPunct="1">
              <a:defRPr sz="1200">
                <a:latin typeface="Arial" pitchFamily="34" charset="0"/>
                <a:ea typeface="ＭＳ Ｐゴシック" pitchFamily="50" charset="-128"/>
              </a:defRPr>
            </a:lvl1pPr>
          </a:lstStyle>
          <a:p>
            <a:pPr>
              <a:defRPr/>
            </a:pPr>
            <a:endParaRPr lang="en-US" altLang="ja-JP"/>
          </a:p>
        </p:txBody>
      </p:sp>
    </p:spTree>
    <p:extLst>
      <p:ext uri="{BB962C8B-B14F-4D97-AF65-F5344CB8AC3E}">
        <p14:creationId xmlns:p14="http://schemas.microsoft.com/office/powerpoint/2010/main" val="318427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306737" cy="33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eaLnBrk="1" hangingPunct="1">
              <a:defRPr sz="1200">
                <a:latin typeface="Arial" pitchFamily="34" charset="0"/>
                <a:ea typeface="ＭＳ Ｐゴシック" pitchFamily="50" charset="-128"/>
              </a:defRPr>
            </a:lvl1pPr>
          </a:lstStyle>
          <a:p>
            <a:pPr>
              <a:defRPr/>
            </a:pPr>
            <a:endParaRPr lang="en-US" altLang="ja-JP"/>
          </a:p>
        </p:txBody>
      </p:sp>
      <p:sp>
        <p:nvSpPr>
          <p:cNvPr id="7171" name="Rectangle 3"/>
          <p:cNvSpPr>
            <a:spLocks noGrp="1" noChangeArrowheads="1"/>
          </p:cNvSpPr>
          <p:nvPr>
            <p:ph type="dt" idx="1"/>
          </p:nvPr>
        </p:nvSpPr>
        <p:spPr bwMode="auto">
          <a:xfrm>
            <a:off x="5630284" y="0"/>
            <a:ext cx="4306737" cy="33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eaLnBrk="1" hangingPunct="1">
              <a:defRPr sz="1200">
                <a:latin typeface="Arial" pitchFamily="34" charset="0"/>
                <a:ea typeface="ＭＳ Ｐゴシック" pitchFamily="50" charset="-128"/>
              </a:defRPr>
            </a:lvl1pPr>
          </a:lstStyle>
          <a:p>
            <a:pPr>
              <a:defRPr/>
            </a:pPr>
            <a:endParaRPr lang="en-US" altLang="ja-JP"/>
          </a:p>
        </p:txBody>
      </p:sp>
      <p:sp>
        <p:nvSpPr>
          <p:cNvPr id="63492" name="Rectangle 4"/>
          <p:cNvSpPr>
            <a:spLocks noGrp="1" noRot="1" noChangeAspect="1" noChangeArrowheads="1" noTextEdit="1"/>
          </p:cNvSpPr>
          <p:nvPr>
            <p:ph type="sldImg" idx="2"/>
          </p:nvPr>
        </p:nvSpPr>
        <p:spPr bwMode="auto">
          <a:xfrm>
            <a:off x="3270250" y="511175"/>
            <a:ext cx="3402013" cy="25511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94399" y="3233447"/>
            <a:ext cx="7950543" cy="306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7174" name="Rectangle 6"/>
          <p:cNvSpPr>
            <a:spLocks noGrp="1" noChangeArrowheads="1"/>
          </p:cNvSpPr>
          <p:nvPr>
            <p:ph type="ftr" sz="quarter" idx="4"/>
          </p:nvPr>
        </p:nvSpPr>
        <p:spPr bwMode="auto">
          <a:xfrm>
            <a:off x="1" y="6465808"/>
            <a:ext cx="4306737" cy="34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eaLnBrk="1" hangingPunct="1">
              <a:defRPr sz="1200">
                <a:latin typeface="Arial" pitchFamily="34" charset="0"/>
                <a:ea typeface="ＭＳ Ｐゴシック" pitchFamily="50" charset="-128"/>
              </a:defRPr>
            </a:lvl1pPr>
          </a:lstStyle>
          <a:p>
            <a:pPr>
              <a:defRPr/>
            </a:pPr>
            <a:endParaRPr lang="en-US" altLang="ja-JP"/>
          </a:p>
        </p:txBody>
      </p:sp>
      <p:sp>
        <p:nvSpPr>
          <p:cNvPr id="7175" name="Rectangle 7"/>
          <p:cNvSpPr>
            <a:spLocks noGrp="1" noChangeArrowheads="1"/>
          </p:cNvSpPr>
          <p:nvPr>
            <p:ph type="sldNum" sz="quarter" idx="5"/>
          </p:nvPr>
        </p:nvSpPr>
        <p:spPr bwMode="auto">
          <a:xfrm>
            <a:off x="5630284" y="6465808"/>
            <a:ext cx="4306737" cy="34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B6090D38-3A37-4931-B432-B4F5B0B593EB}" type="slidenum">
              <a:rPr lang="en-US" altLang="ja-JP"/>
              <a:pPr>
                <a:defRPr/>
              </a:pPr>
              <a:t>‹#›</a:t>
            </a:fld>
            <a:endParaRPr lang="en-US" altLang="ja-JP"/>
          </a:p>
        </p:txBody>
      </p:sp>
    </p:spTree>
    <p:extLst>
      <p:ext uri="{BB962C8B-B14F-4D97-AF65-F5344CB8AC3E}">
        <p14:creationId xmlns:p14="http://schemas.microsoft.com/office/powerpoint/2010/main" val="1470052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xfrm>
            <a:off x="3270250" y="511175"/>
            <a:ext cx="3402013" cy="2551113"/>
          </a:xfrm>
          <a:ln/>
        </p:spPr>
      </p:sp>
      <p:sp>
        <p:nvSpPr>
          <p:cNvPr id="67587" name="ノート プレースホルダー 2"/>
          <p:cNvSpPr>
            <a:spLocks noGrp="1"/>
          </p:cNvSpPr>
          <p:nvPr>
            <p:ph type="body" idx="1"/>
          </p:nvPr>
        </p:nvSpPr>
        <p:spPr>
          <a:noFill/>
        </p:spPr>
        <p:txBody>
          <a:bodyPr/>
          <a:lstStyle/>
          <a:p>
            <a:endParaRPr lang="ja-JP" altLang="en-US"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E987E90-511D-46B9-8982-8C37C7EA57C4}" type="slidenum">
              <a:rPr lang="ja-JP" altLang="en-US" smtClean="0">
                <a:solidFill>
                  <a:srgbClr val="000000"/>
                </a:solidFill>
                <a:ea typeface="ＭＳ Ｐゴシック" panose="020B0600070205080204" pitchFamily="50" charset="-128"/>
              </a:rPr>
              <a:pPr>
                <a:spcBef>
                  <a:spcPct val="0"/>
                </a:spcBef>
              </a:pPr>
              <a:t>2</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12396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a:xfrm>
            <a:off x="3270250" y="511175"/>
            <a:ext cx="3402013" cy="2551113"/>
          </a:xfrm>
          <a:ln/>
        </p:spPr>
      </p:sp>
      <p:sp>
        <p:nvSpPr>
          <p:cNvPr id="80899" name="ノート プレースホルダー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sz="1200" dirty="0" smtClean="0">
              <a:solidFill>
                <a:srgbClr val="000000"/>
              </a:solidFill>
            </a:endParaRPr>
          </a:p>
        </p:txBody>
      </p:sp>
      <p:sp>
        <p:nvSpPr>
          <p:cNvPr id="80900"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D0538F5-405E-4133-B403-0AF49E841899}" type="slidenum">
              <a:rPr lang="ja-JP" altLang="en-US" smtClean="0">
                <a:solidFill>
                  <a:srgbClr val="000000"/>
                </a:solidFill>
                <a:ea typeface="ＭＳ Ｐゴシック" panose="020B0600070205080204" pitchFamily="50" charset="-128"/>
              </a:rPr>
              <a:pPr>
                <a:spcBef>
                  <a:spcPct val="0"/>
                </a:spcBef>
              </a:pPr>
              <a:t>14</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5205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a:xfrm>
            <a:off x="3270250" y="511175"/>
            <a:ext cx="3402013" cy="2551113"/>
          </a:xfrm>
          <a:ln/>
        </p:spPr>
      </p:sp>
      <p:sp>
        <p:nvSpPr>
          <p:cNvPr id="80899" name="ノート プレースホルダー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sz="1200" dirty="0">
              <a:solidFill>
                <a:srgbClr val="000000"/>
              </a:solidFill>
            </a:endParaRPr>
          </a:p>
        </p:txBody>
      </p:sp>
      <p:sp>
        <p:nvSpPr>
          <p:cNvPr id="80900"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D0538F5-405E-4133-B403-0AF49E841899}" type="slidenum">
              <a:rPr lang="ja-JP" altLang="en-US" smtClean="0">
                <a:solidFill>
                  <a:srgbClr val="000000"/>
                </a:solidFill>
                <a:ea typeface="ＭＳ Ｐゴシック" panose="020B0600070205080204" pitchFamily="50" charset="-128"/>
              </a:rPr>
              <a:pPr>
                <a:spcBef>
                  <a:spcPct val="0"/>
                </a:spcBef>
              </a:pPr>
              <a:t>15</a:t>
            </a:fld>
            <a:endParaRPr lang="ja-JP" altLang="en-US">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808633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a:xfrm>
            <a:off x="3270250" y="511175"/>
            <a:ext cx="3402013" cy="2551113"/>
          </a:xfrm>
          <a:ln/>
        </p:spPr>
      </p:sp>
      <p:sp>
        <p:nvSpPr>
          <p:cNvPr id="80899" name="ノート プレースホルダー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sz="1200" dirty="0">
              <a:solidFill>
                <a:srgbClr val="000000"/>
              </a:solidFill>
            </a:endParaRPr>
          </a:p>
        </p:txBody>
      </p:sp>
      <p:sp>
        <p:nvSpPr>
          <p:cNvPr id="80900"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D0538F5-405E-4133-B403-0AF49E841899}" type="slidenum">
              <a:rPr lang="ja-JP" altLang="en-US" smtClean="0">
                <a:solidFill>
                  <a:srgbClr val="000000"/>
                </a:solidFill>
                <a:ea typeface="ＭＳ Ｐゴシック" panose="020B0600070205080204" pitchFamily="50" charset="-128"/>
              </a:rPr>
              <a:pPr>
                <a:spcBef>
                  <a:spcPct val="0"/>
                </a:spcBef>
              </a:pPr>
              <a:t>16</a:t>
            </a:fld>
            <a:endParaRPr lang="ja-JP" altLang="en-US">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750753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a:xfrm>
            <a:off x="3270250" y="511175"/>
            <a:ext cx="3402013" cy="2551113"/>
          </a:xfrm>
          <a:ln/>
        </p:spPr>
      </p:sp>
      <p:sp>
        <p:nvSpPr>
          <p:cNvPr id="82947" name="ノート プレースホルダー 2"/>
          <p:cNvSpPr>
            <a:spLocks noGrp="1"/>
          </p:cNvSpPr>
          <p:nvPr>
            <p:ph type="body" idx="1"/>
          </p:nvPr>
        </p:nvSpPr>
        <p:spPr>
          <a:noFill/>
        </p:spPr>
        <p:txBody>
          <a:bodyPr/>
          <a:lstStyle/>
          <a:p>
            <a:endParaRPr lang="ja-JP" altLang="en-US" smtClean="0"/>
          </a:p>
        </p:txBody>
      </p:sp>
      <p:sp>
        <p:nvSpPr>
          <p:cNvPr id="8294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A694931-9404-4F00-9939-2277A6C821AE}" type="slidenum">
              <a:rPr lang="ja-JP" altLang="en-US" smtClean="0">
                <a:solidFill>
                  <a:srgbClr val="000000"/>
                </a:solidFill>
                <a:ea typeface="ＭＳ Ｐゴシック" panose="020B0600070205080204" pitchFamily="50" charset="-128"/>
              </a:rPr>
              <a:pPr>
                <a:spcBef>
                  <a:spcPct val="0"/>
                </a:spcBef>
              </a:pPr>
              <a:t>17</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505899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a:xfrm>
            <a:off x="3270250" y="511175"/>
            <a:ext cx="3402013" cy="2551113"/>
          </a:xfrm>
          <a:ln/>
        </p:spPr>
      </p:sp>
      <p:sp>
        <p:nvSpPr>
          <p:cNvPr id="82947" name="ノート プレースホルダー 2"/>
          <p:cNvSpPr>
            <a:spLocks noGrp="1"/>
          </p:cNvSpPr>
          <p:nvPr>
            <p:ph type="body" idx="1"/>
          </p:nvPr>
        </p:nvSpPr>
        <p:spPr>
          <a:noFill/>
        </p:spPr>
        <p:txBody>
          <a:bodyPr/>
          <a:lstStyle/>
          <a:p>
            <a:endParaRPr lang="ja-JP" altLang="en-US" smtClean="0"/>
          </a:p>
        </p:txBody>
      </p:sp>
      <p:sp>
        <p:nvSpPr>
          <p:cNvPr id="8294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A694931-9404-4F00-9939-2277A6C821AE}" type="slidenum">
              <a:rPr lang="ja-JP" altLang="en-US" smtClean="0">
                <a:solidFill>
                  <a:srgbClr val="000000"/>
                </a:solidFill>
                <a:ea typeface="ＭＳ Ｐゴシック" panose="020B0600070205080204" pitchFamily="50" charset="-128"/>
              </a:rPr>
              <a:pPr>
                <a:spcBef>
                  <a:spcPct val="0"/>
                </a:spcBef>
              </a:pPr>
              <a:t>18</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929478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a:xfrm>
            <a:off x="3270250" y="511175"/>
            <a:ext cx="3402013" cy="2551113"/>
          </a:xfrm>
          <a:ln/>
        </p:spPr>
      </p:sp>
      <p:sp>
        <p:nvSpPr>
          <p:cNvPr id="84995" name="ノート プレースホルダー 2"/>
          <p:cNvSpPr>
            <a:spLocks noGrp="1"/>
          </p:cNvSpPr>
          <p:nvPr>
            <p:ph type="body" idx="1"/>
          </p:nvPr>
        </p:nvSpPr>
        <p:spPr>
          <a:noFill/>
        </p:spPr>
        <p:txBody>
          <a:bodyPr/>
          <a:lstStyle/>
          <a:p>
            <a:endParaRPr lang="ja-JP" altLang="en-US" smtClean="0"/>
          </a:p>
        </p:txBody>
      </p:sp>
      <p:sp>
        <p:nvSpPr>
          <p:cNvPr id="8499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211D0C5-0262-4210-AF27-20A638984D15}" type="slidenum">
              <a:rPr lang="ja-JP" altLang="en-US" smtClean="0">
                <a:solidFill>
                  <a:srgbClr val="000000"/>
                </a:solidFill>
                <a:ea typeface="ＭＳ Ｐゴシック" panose="020B0600070205080204" pitchFamily="50" charset="-128"/>
              </a:rPr>
              <a:pPr>
                <a:spcBef>
                  <a:spcPct val="0"/>
                </a:spcBef>
              </a:pPr>
              <a:t>19</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605731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a:xfrm>
            <a:off x="3270250" y="511175"/>
            <a:ext cx="3402013" cy="2551113"/>
          </a:xfrm>
          <a:ln/>
        </p:spPr>
      </p:sp>
      <p:sp>
        <p:nvSpPr>
          <p:cNvPr id="84995" name="ノート プレースホルダー 2"/>
          <p:cNvSpPr>
            <a:spLocks noGrp="1"/>
          </p:cNvSpPr>
          <p:nvPr>
            <p:ph type="body" idx="1"/>
          </p:nvPr>
        </p:nvSpPr>
        <p:spPr>
          <a:noFill/>
        </p:spPr>
        <p:txBody>
          <a:bodyPr/>
          <a:lstStyle/>
          <a:p>
            <a:endParaRPr lang="ja-JP" altLang="en-US" smtClean="0"/>
          </a:p>
        </p:txBody>
      </p:sp>
      <p:sp>
        <p:nvSpPr>
          <p:cNvPr id="8499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211D0C5-0262-4210-AF27-20A638984D15}" type="slidenum">
              <a:rPr lang="ja-JP" altLang="en-US" smtClean="0">
                <a:solidFill>
                  <a:srgbClr val="000000"/>
                </a:solidFill>
                <a:ea typeface="ＭＳ Ｐゴシック" panose="020B0600070205080204" pitchFamily="50" charset="-128"/>
              </a:rPr>
              <a:pPr>
                <a:spcBef>
                  <a:spcPct val="0"/>
                </a:spcBef>
              </a:pPr>
              <a:t>20</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100409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p:cNvSpPr>
            <a:spLocks noGrp="1" noRot="1" noChangeAspect="1" noTextEdit="1"/>
          </p:cNvSpPr>
          <p:nvPr>
            <p:ph type="sldImg"/>
          </p:nvPr>
        </p:nvSpPr>
        <p:spPr>
          <a:xfrm>
            <a:off x="3270250" y="511175"/>
            <a:ext cx="3402013" cy="2551113"/>
          </a:xfrm>
          <a:ln/>
        </p:spPr>
      </p:sp>
      <p:sp>
        <p:nvSpPr>
          <p:cNvPr id="90115" name="ノート プレースホルダー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sz="1200" dirty="0" smtClean="0">
              <a:solidFill>
                <a:srgbClr val="000000"/>
              </a:solidFill>
            </a:endParaRPr>
          </a:p>
        </p:txBody>
      </p:sp>
      <p:sp>
        <p:nvSpPr>
          <p:cNvPr id="9011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84BA8D2-317B-41F3-A114-1FDFB082D2F3}" type="slidenum">
              <a:rPr lang="ja-JP" altLang="en-US" smtClean="0">
                <a:solidFill>
                  <a:srgbClr val="000000"/>
                </a:solidFill>
                <a:ea typeface="ＭＳ Ｐゴシック" panose="020B0600070205080204" pitchFamily="50" charset="-128"/>
              </a:rPr>
              <a:pPr>
                <a:spcBef>
                  <a:spcPct val="0"/>
                </a:spcBef>
              </a:pPr>
              <a:t>22</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87762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p:cNvSpPr>
            <a:spLocks noGrp="1" noRot="1" noChangeAspect="1" noTextEdit="1"/>
          </p:cNvSpPr>
          <p:nvPr>
            <p:ph type="sldImg"/>
          </p:nvPr>
        </p:nvSpPr>
        <p:spPr>
          <a:xfrm>
            <a:off x="3270250" y="511175"/>
            <a:ext cx="3402013" cy="2551113"/>
          </a:xfrm>
          <a:ln/>
        </p:spPr>
      </p:sp>
      <p:sp>
        <p:nvSpPr>
          <p:cNvPr id="88067" name="ノート プレースホルダー 2"/>
          <p:cNvSpPr>
            <a:spLocks noGrp="1"/>
          </p:cNvSpPr>
          <p:nvPr>
            <p:ph type="body" idx="1"/>
          </p:nvPr>
        </p:nvSpPr>
        <p:spPr>
          <a:noFill/>
        </p:spPr>
        <p:txBody>
          <a:bodyPr/>
          <a:lstStyle/>
          <a:p>
            <a:pPr eaLnBrk="1" hangingPunct="1">
              <a:spcBef>
                <a:spcPct val="0"/>
              </a:spcBef>
              <a:buFontTx/>
              <a:buNone/>
            </a:pPr>
            <a:endParaRPr lang="ja-JP" altLang="en-US" sz="1200" dirty="0" smtClean="0">
              <a:solidFill>
                <a:srgbClr val="000000"/>
              </a:solidFill>
            </a:endParaRPr>
          </a:p>
        </p:txBody>
      </p:sp>
      <p:sp>
        <p:nvSpPr>
          <p:cNvPr id="8806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2D53B2B-E728-47A7-98C1-3AFFE8C53045}" type="slidenum">
              <a:rPr lang="ja-JP" altLang="en-US" smtClean="0">
                <a:solidFill>
                  <a:srgbClr val="000000"/>
                </a:solidFill>
                <a:ea typeface="ＭＳ Ｐゴシック" panose="020B0600070205080204" pitchFamily="50" charset="-128"/>
              </a:rPr>
              <a:pPr>
                <a:spcBef>
                  <a:spcPct val="0"/>
                </a:spcBef>
              </a:pPr>
              <a:t>23</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00711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p:cNvSpPr>
            <a:spLocks noGrp="1" noRot="1" noChangeAspect="1" noTextEdit="1"/>
          </p:cNvSpPr>
          <p:nvPr>
            <p:ph type="sldImg"/>
          </p:nvPr>
        </p:nvSpPr>
        <p:spPr>
          <a:xfrm>
            <a:off x="3270250" y="511175"/>
            <a:ext cx="3402013" cy="2551113"/>
          </a:xfrm>
          <a:ln/>
        </p:spPr>
      </p:sp>
      <p:sp>
        <p:nvSpPr>
          <p:cNvPr id="95235" name="ノート プレースホルダー 2"/>
          <p:cNvSpPr>
            <a:spLocks noGrp="1"/>
          </p:cNvSpPr>
          <p:nvPr>
            <p:ph type="body" idx="1"/>
          </p:nvPr>
        </p:nvSpPr>
        <p:spPr>
          <a:noFill/>
        </p:spPr>
        <p:txBody>
          <a:bodyPr/>
          <a:lstStyle/>
          <a:p>
            <a:endParaRPr lang="ja-JP" altLang="en-US" sz="1200" dirty="0" smtClean="0"/>
          </a:p>
        </p:txBody>
      </p:sp>
      <p:sp>
        <p:nvSpPr>
          <p:cNvPr id="952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FE4BB2F-A2EB-4D87-895F-395536EDB9AF}" type="slidenum">
              <a:rPr lang="ja-JP" altLang="en-US" smtClean="0">
                <a:solidFill>
                  <a:srgbClr val="000000"/>
                </a:solidFill>
                <a:ea typeface="ＭＳ Ｐゴシック" panose="020B0600070205080204" pitchFamily="50" charset="-128"/>
              </a:rPr>
              <a:pPr>
                <a:spcBef>
                  <a:spcPct val="0"/>
                </a:spcBef>
              </a:pPr>
              <a:t>27</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2913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xfrm>
            <a:off x="3270250" y="511175"/>
            <a:ext cx="3402013" cy="2551113"/>
          </a:xfrm>
          <a:ln/>
        </p:spPr>
      </p:sp>
      <p:sp>
        <p:nvSpPr>
          <p:cNvPr id="69635" name="ノート プレースホルダー 2"/>
          <p:cNvSpPr>
            <a:spLocks noGrp="1"/>
          </p:cNvSpPr>
          <p:nvPr>
            <p:ph type="body" idx="1"/>
          </p:nvPr>
        </p:nvSpPr>
        <p:spPr>
          <a:noFill/>
        </p:spPr>
        <p:txBody>
          <a:bodyPr/>
          <a:lstStyle/>
          <a:p>
            <a:endParaRPr lang="ja-JP" altLang="en-US"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B23F572-5F5D-4990-8698-150568AC5538}" type="slidenum">
              <a:rPr lang="ja-JP" altLang="en-US" smtClean="0">
                <a:solidFill>
                  <a:srgbClr val="000000"/>
                </a:solidFill>
                <a:ea typeface="ＭＳ Ｐゴシック" panose="020B0600070205080204" pitchFamily="50" charset="-128"/>
              </a:rPr>
              <a:pPr>
                <a:spcBef>
                  <a:spcPct val="0"/>
                </a:spcBef>
              </a:pPr>
              <a:t>3</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55997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p:cNvSpPr>
            <a:spLocks noGrp="1" noRot="1" noChangeAspect="1" noTextEdit="1"/>
          </p:cNvSpPr>
          <p:nvPr>
            <p:ph type="sldImg"/>
          </p:nvPr>
        </p:nvSpPr>
        <p:spPr>
          <a:xfrm>
            <a:off x="3270250" y="511175"/>
            <a:ext cx="3402013" cy="2551113"/>
          </a:xfrm>
          <a:ln/>
        </p:spPr>
      </p:sp>
      <p:sp>
        <p:nvSpPr>
          <p:cNvPr id="95235" name="ノート プレースホルダー 2"/>
          <p:cNvSpPr>
            <a:spLocks noGrp="1"/>
          </p:cNvSpPr>
          <p:nvPr>
            <p:ph type="body" idx="1"/>
          </p:nvPr>
        </p:nvSpPr>
        <p:spPr>
          <a:noFill/>
        </p:spPr>
        <p:txBody>
          <a:bodyPr/>
          <a:lstStyle/>
          <a:p>
            <a:endParaRPr lang="ja-JP" altLang="en-US" sz="1200" dirty="0" smtClean="0"/>
          </a:p>
        </p:txBody>
      </p:sp>
      <p:sp>
        <p:nvSpPr>
          <p:cNvPr id="952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FE4BB2F-A2EB-4D87-895F-395536EDB9AF}" type="slidenum">
              <a:rPr lang="ja-JP" altLang="en-US" smtClean="0">
                <a:solidFill>
                  <a:srgbClr val="000000"/>
                </a:solidFill>
                <a:ea typeface="ＭＳ Ｐゴシック" panose="020B0600070205080204" pitchFamily="50" charset="-128"/>
              </a:rPr>
              <a:pPr>
                <a:spcBef>
                  <a:spcPct val="0"/>
                </a:spcBef>
              </a:pPr>
              <a:t>28</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031064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2013" cy="2551113"/>
          </a:xfrm>
        </p:spPr>
      </p:sp>
      <p:sp>
        <p:nvSpPr>
          <p:cNvPr id="3" name="ノート プレースホルダー 2"/>
          <p:cNvSpPr>
            <a:spLocks noGrp="1"/>
          </p:cNvSpPr>
          <p:nvPr>
            <p:ph type="body" idx="1"/>
          </p:nvPr>
        </p:nvSpPr>
        <p:spPr/>
        <p:txBody>
          <a:bodyPr/>
          <a:lstStyle/>
          <a:p>
            <a:pPr algn="l" eaLnBrk="1" hangingPunct="1"/>
            <a:r>
              <a:rPr lang="ja-JP" altLang="en-US" dirty="0" smtClean="0">
                <a:solidFill>
                  <a:schemeClr val="tx1"/>
                </a:solidFill>
              </a:rPr>
              <a:t>がんは治らない？</a:t>
            </a:r>
            <a:endParaRPr lang="en-US" altLang="ja-JP" dirty="0" smtClean="0">
              <a:solidFill>
                <a:schemeClr val="tx1"/>
              </a:solidFill>
            </a:endParaRPr>
          </a:p>
          <a:p>
            <a:pPr algn="l" eaLnBrk="1" hangingPunct="1"/>
            <a:r>
              <a:rPr lang="ja-JP" altLang="en-US" sz="1200" dirty="0" smtClean="0">
                <a:solidFill>
                  <a:schemeClr val="tx1"/>
                </a:solidFill>
              </a:rPr>
              <a:t>現在は、多くのがんが早期発見することで、治すことができるようになってきました。早期発見には、がん検診が有効です。</a:t>
            </a:r>
          </a:p>
          <a:p>
            <a:pPr eaLnBrk="1" hangingPunct="1">
              <a:buFont typeface="Arial" panose="020B0604020202020204" pitchFamily="34" charset="0"/>
              <a:buNone/>
            </a:pPr>
            <a:r>
              <a:rPr lang="ja-JP" altLang="en-US" dirty="0" smtClean="0">
                <a:solidFill>
                  <a:srgbClr val="000000"/>
                </a:solidFill>
              </a:rPr>
              <a:t>がんはこわい病気？</a:t>
            </a:r>
          </a:p>
          <a:p>
            <a:pPr eaLnBrk="1" hangingPunct="1">
              <a:buFont typeface="Arial" panose="020B0604020202020204" pitchFamily="34" charset="0"/>
              <a:buNone/>
            </a:pPr>
            <a:r>
              <a:rPr lang="ja-JP" altLang="en-US" sz="1200" dirty="0" smtClean="0">
                <a:solidFill>
                  <a:srgbClr val="000000"/>
                </a:solidFill>
              </a:rPr>
              <a:t>がんは全くこわくないと言いきることは難しいかもしれません。でも、正しい知識を学び、予防や早期発見に努めれば、そのこわさは和らぐのではないでしょうか。</a:t>
            </a:r>
            <a:endParaRPr lang="en-US" altLang="ja-JP" sz="1200" dirty="0" smtClean="0">
              <a:solidFill>
                <a:srgbClr val="000000"/>
              </a:solidFill>
            </a:endParaRPr>
          </a:p>
          <a:p>
            <a:pPr eaLnBrk="1" hangingPunct="1">
              <a:buFont typeface="Arial" panose="020B0604020202020204" pitchFamily="34" charset="0"/>
              <a:buNone/>
            </a:pPr>
            <a:r>
              <a:rPr lang="ja-JP" altLang="en-US" sz="1200" dirty="0" smtClean="0">
                <a:solidFill>
                  <a:srgbClr val="000000"/>
                </a:solidFill>
              </a:rPr>
              <a:t>また、もし、がんになってしまっても、正しい知識を持っていれば、むやみにこわがることなく、治療に向き合えるのではないでしょうか。</a:t>
            </a:r>
          </a:p>
        </p:txBody>
      </p:sp>
      <p:sp>
        <p:nvSpPr>
          <p:cNvPr id="4" name="スライド番号プレースホルダー 3"/>
          <p:cNvSpPr>
            <a:spLocks noGrp="1"/>
          </p:cNvSpPr>
          <p:nvPr>
            <p:ph type="sldNum" sz="quarter" idx="10"/>
          </p:nvPr>
        </p:nvSpPr>
        <p:spPr/>
        <p:txBody>
          <a:bodyPr/>
          <a:lstStyle/>
          <a:p>
            <a:pPr>
              <a:defRPr/>
            </a:pPr>
            <a:fld id="{B6090D38-3A37-4931-B432-B4F5B0B593EB}" type="slidenum">
              <a:rPr lang="en-US" altLang="ja-JP" smtClean="0"/>
              <a:pPr>
                <a:defRPr/>
              </a:pPr>
              <a:t>29</a:t>
            </a:fld>
            <a:endParaRPr lang="en-US" altLang="ja-JP"/>
          </a:p>
        </p:txBody>
      </p:sp>
    </p:spTree>
    <p:extLst>
      <p:ext uri="{BB962C8B-B14F-4D97-AF65-F5344CB8AC3E}">
        <p14:creationId xmlns:p14="http://schemas.microsoft.com/office/powerpoint/2010/main" val="531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2013" cy="2551113"/>
          </a:xfrm>
        </p:spPr>
      </p:sp>
      <p:sp>
        <p:nvSpPr>
          <p:cNvPr id="3" name="ノート プレースホルダー 2"/>
          <p:cNvSpPr>
            <a:spLocks noGrp="1"/>
          </p:cNvSpPr>
          <p:nvPr>
            <p:ph type="body" idx="1"/>
          </p:nvPr>
        </p:nvSpPr>
        <p:spPr/>
        <p:txBody>
          <a:bodyPr/>
          <a:lstStyle/>
          <a:p>
            <a:pPr algn="l">
              <a:defRPr/>
            </a:pPr>
            <a:endParaRPr lang="en-US" altLang="ja-JP" b="1" dirty="0" smtClean="0">
              <a:solidFill>
                <a:schemeClr val="tx1"/>
              </a:solidFill>
            </a:endParaRPr>
          </a:p>
        </p:txBody>
      </p:sp>
      <p:sp>
        <p:nvSpPr>
          <p:cNvPr id="4" name="スライド番号プレースホルダー 3"/>
          <p:cNvSpPr>
            <a:spLocks noGrp="1"/>
          </p:cNvSpPr>
          <p:nvPr>
            <p:ph type="sldNum" sz="quarter" idx="10"/>
          </p:nvPr>
        </p:nvSpPr>
        <p:spPr/>
        <p:txBody>
          <a:bodyPr/>
          <a:lstStyle/>
          <a:p>
            <a:pPr>
              <a:defRPr/>
            </a:pPr>
            <a:fld id="{B6090D38-3A37-4931-B432-B4F5B0B593EB}" type="slidenum">
              <a:rPr lang="en-US" altLang="ja-JP" smtClean="0"/>
              <a:pPr>
                <a:defRPr/>
              </a:pPr>
              <a:t>4</a:t>
            </a:fld>
            <a:endParaRPr lang="en-US" altLang="ja-JP"/>
          </a:p>
        </p:txBody>
      </p:sp>
    </p:spTree>
    <p:extLst>
      <p:ext uri="{BB962C8B-B14F-4D97-AF65-F5344CB8AC3E}">
        <p14:creationId xmlns:p14="http://schemas.microsoft.com/office/powerpoint/2010/main" val="15999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2013" cy="2551113"/>
          </a:xfrm>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B6090D38-3A37-4931-B432-B4F5B0B593EB}" type="slidenum">
              <a:rPr lang="en-US" altLang="ja-JP" smtClean="0"/>
              <a:pPr>
                <a:defRPr/>
              </a:pPr>
              <a:t>5</a:t>
            </a:fld>
            <a:endParaRPr lang="en-US" altLang="ja-JP"/>
          </a:p>
        </p:txBody>
      </p:sp>
    </p:spTree>
    <p:extLst>
      <p:ext uri="{BB962C8B-B14F-4D97-AF65-F5344CB8AC3E}">
        <p14:creationId xmlns:p14="http://schemas.microsoft.com/office/powerpoint/2010/main" val="361347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2013" cy="2551113"/>
          </a:xfrm>
        </p:spPr>
      </p:sp>
      <p:sp>
        <p:nvSpPr>
          <p:cNvPr id="3" name="ノート プレースホルダー 2"/>
          <p:cNvSpPr>
            <a:spLocks noGrp="1"/>
          </p:cNvSpPr>
          <p:nvPr>
            <p:ph type="body" idx="1"/>
          </p:nvPr>
        </p:nvSpPr>
        <p:spPr/>
        <p:txBody>
          <a:bodyPr/>
          <a:lstStyle/>
          <a:p>
            <a:pPr eaLnBrk="1" hangingPunct="1">
              <a:spcBef>
                <a:spcPct val="0"/>
              </a:spcBef>
              <a:buFontTx/>
              <a:buNone/>
            </a:pPr>
            <a:endParaRPr lang="ja-JP" altLang="en-US" sz="1200" dirty="0" smtClean="0">
              <a:solidFill>
                <a:srgbClr val="000000"/>
              </a:solidFill>
            </a:endParaRPr>
          </a:p>
        </p:txBody>
      </p:sp>
      <p:sp>
        <p:nvSpPr>
          <p:cNvPr id="4" name="スライド番号プレースホルダー 3"/>
          <p:cNvSpPr>
            <a:spLocks noGrp="1"/>
          </p:cNvSpPr>
          <p:nvPr>
            <p:ph type="sldNum" sz="quarter" idx="10"/>
          </p:nvPr>
        </p:nvSpPr>
        <p:spPr/>
        <p:txBody>
          <a:bodyPr/>
          <a:lstStyle/>
          <a:p>
            <a:pPr>
              <a:defRPr/>
            </a:pPr>
            <a:fld id="{B6090D38-3A37-4931-B432-B4F5B0B593EB}" type="slidenum">
              <a:rPr lang="en-US" altLang="ja-JP" smtClean="0"/>
              <a:pPr>
                <a:defRPr/>
              </a:pPr>
              <a:t>6</a:t>
            </a:fld>
            <a:endParaRPr lang="en-US" altLang="ja-JP"/>
          </a:p>
        </p:txBody>
      </p:sp>
    </p:spTree>
    <p:extLst>
      <p:ext uri="{BB962C8B-B14F-4D97-AF65-F5344CB8AC3E}">
        <p14:creationId xmlns:p14="http://schemas.microsoft.com/office/powerpoint/2010/main" val="84423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2013" cy="2551113"/>
          </a:xfrm>
        </p:spPr>
      </p:sp>
      <p:sp>
        <p:nvSpPr>
          <p:cNvPr id="3" name="ノート プレースホルダー 2"/>
          <p:cNvSpPr>
            <a:spLocks noGrp="1"/>
          </p:cNvSpPr>
          <p:nvPr>
            <p:ph type="body" idx="1"/>
          </p:nvPr>
        </p:nvSpPr>
        <p:spPr/>
        <p:txBody>
          <a:bodyPr/>
          <a:lstStyle/>
          <a:p>
            <a:pPr eaLnBrk="1" hangingPunct="1">
              <a:spcBef>
                <a:spcPct val="0"/>
              </a:spcBef>
              <a:buFontTx/>
              <a:buNone/>
            </a:pPr>
            <a:endParaRPr lang="en-US" altLang="ja-JP" sz="1200" dirty="0" smtClean="0">
              <a:solidFill>
                <a:srgbClr val="000000"/>
              </a:solidFill>
            </a:endParaRPr>
          </a:p>
        </p:txBody>
      </p:sp>
      <p:sp>
        <p:nvSpPr>
          <p:cNvPr id="4" name="スライド番号プレースホルダー 3"/>
          <p:cNvSpPr>
            <a:spLocks noGrp="1"/>
          </p:cNvSpPr>
          <p:nvPr>
            <p:ph type="sldNum" sz="quarter" idx="10"/>
          </p:nvPr>
        </p:nvSpPr>
        <p:spPr/>
        <p:txBody>
          <a:bodyPr/>
          <a:lstStyle/>
          <a:p>
            <a:pPr>
              <a:defRPr/>
            </a:pPr>
            <a:fld id="{B6090D38-3A37-4931-B432-B4F5B0B593EB}" type="slidenum">
              <a:rPr lang="en-US" altLang="ja-JP" smtClean="0"/>
              <a:pPr>
                <a:defRPr/>
              </a:pPr>
              <a:t>10</a:t>
            </a:fld>
            <a:endParaRPr lang="en-US" altLang="ja-JP"/>
          </a:p>
        </p:txBody>
      </p:sp>
    </p:spTree>
    <p:extLst>
      <p:ext uri="{BB962C8B-B14F-4D97-AF65-F5344CB8AC3E}">
        <p14:creationId xmlns:p14="http://schemas.microsoft.com/office/powerpoint/2010/main" val="399523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2013" cy="2551113"/>
          </a:xfrm>
        </p:spPr>
      </p:sp>
      <p:sp>
        <p:nvSpPr>
          <p:cNvPr id="3" name="ノート プレースホルダー 2"/>
          <p:cNvSpPr>
            <a:spLocks noGrp="1"/>
          </p:cNvSpPr>
          <p:nvPr>
            <p:ph type="body" idx="1"/>
          </p:nvPr>
        </p:nvSpPr>
        <p:spPr/>
        <p:txBody>
          <a:bodyPr/>
          <a:lstStyle/>
          <a:p>
            <a:pPr eaLnBrk="1" hangingPunct="1">
              <a:spcBef>
                <a:spcPct val="0"/>
              </a:spcBef>
              <a:buFontTx/>
              <a:buNone/>
            </a:pPr>
            <a:endParaRPr lang="ja-JP" altLang="en-US" sz="1200" dirty="0" smtClean="0">
              <a:solidFill>
                <a:srgbClr val="000000"/>
              </a:solidFill>
            </a:endParaRPr>
          </a:p>
        </p:txBody>
      </p:sp>
      <p:sp>
        <p:nvSpPr>
          <p:cNvPr id="4" name="スライド番号プレースホルダー 3"/>
          <p:cNvSpPr>
            <a:spLocks noGrp="1"/>
          </p:cNvSpPr>
          <p:nvPr>
            <p:ph type="sldNum" sz="quarter" idx="10"/>
          </p:nvPr>
        </p:nvSpPr>
        <p:spPr/>
        <p:txBody>
          <a:bodyPr/>
          <a:lstStyle/>
          <a:p>
            <a:pPr>
              <a:defRPr/>
            </a:pPr>
            <a:fld id="{B6090D38-3A37-4931-B432-B4F5B0B593EB}" type="slidenum">
              <a:rPr lang="en-US" altLang="ja-JP" smtClean="0"/>
              <a:pPr>
                <a:defRPr/>
              </a:pPr>
              <a:t>11</a:t>
            </a:fld>
            <a:endParaRPr lang="en-US" altLang="ja-JP"/>
          </a:p>
        </p:txBody>
      </p:sp>
    </p:spTree>
    <p:extLst>
      <p:ext uri="{BB962C8B-B14F-4D97-AF65-F5344CB8AC3E}">
        <p14:creationId xmlns:p14="http://schemas.microsoft.com/office/powerpoint/2010/main" val="361185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2013" cy="2551113"/>
          </a:xfrm>
        </p:spPr>
      </p:sp>
      <p:sp>
        <p:nvSpPr>
          <p:cNvPr id="3" name="ノート プレースホルダー 2"/>
          <p:cNvSpPr>
            <a:spLocks noGrp="1"/>
          </p:cNvSpPr>
          <p:nvPr>
            <p:ph type="body" idx="1"/>
          </p:nvPr>
        </p:nvSpPr>
        <p:spPr/>
        <p:txBody>
          <a:bodyPr/>
          <a:lstStyle/>
          <a:p>
            <a:pPr marL="0" indent="0" eaLnBrk="1" fontAlgn="auto" hangingPunct="1">
              <a:spcAft>
                <a:spcPts val="0"/>
              </a:spcAft>
              <a:buFont typeface="Arial" panose="020B0604020202020204" pitchFamily="34" charset="0"/>
              <a:buNone/>
              <a:defRPr/>
            </a:pPr>
            <a:endParaRPr lang="en-US" altLang="ja-JP" sz="1200" dirty="0" smtClean="0"/>
          </a:p>
        </p:txBody>
      </p:sp>
      <p:sp>
        <p:nvSpPr>
          <p:cNvPr id="4" name="スライド番号プレースホルダー 3"/>
          <p:cNvSpPr>
            <a:spLocks noGrp="1"/>
          </p:cNvSpPr>
          <p:nvPr>
            <p:ph type="sldNum" sz="quarter" idx="10"/>
          </p:nvPr>
        </p:nvSpPr>
        <p:spPr/>
        <p:txBody>
          <a:bodyPr/>
          <a:lstStyle/>
          <a:p>
            <a:pPr>
              <a:defRPr/>
            </a:pPr>
            <a:fld id="{B6090D38-3A37-4931-B432-B4F5B0B593EB}" type="slidenum">
              <a:rPr lang="en-US" altLang="ja-JP" smtClean="0"/>
              <a:pPr>
                <a:defRPr/>
              </a:pPr>
              <a:t>12</a:t>
            </a:fld>
            <a:endParaRPr lang="en-US" altLang="ja-JP"/>
          </a:p>
        </p:txBody>
      </p:sp>
    </p:spTree>
    <p:extLst>
      <p:ext uri="{BB962C8B-B14F-4D97-AF65-F5344CB8AC3E}">
        <p14:creationId xmlns:p14="http://schemas.microsoft.com/office/powerpoint/2010/main" val="237280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2013" cy="2551113"/>
          </a:xfrm>
        </p:spPr>
      </p:sp>
      <p:sp>
        <p:nvSpPr>
          <p:cNvPr id="3" name="ノート プレースホルダー 2"/>
          <p:cNvSpPr>
            <a:spLocks noGrp="1"/>
          </p:cNvSpPr>
          <p:nvPr>
            <p:ph type="body" idx="1"/>
          </p:nvPr>
        </p:nvSpPr>
        <p:spPr/>
        <p:txBody>
          <a:bodyPr/>
          <a:lstStyle/>
          <a:p>
            <a:endParaRPr lang="ja-JP" altLang="en-US" sz="1200" dirty="0" smtClean="0">
              <a:solidFill>
                <a:srgbClr val="000000"/>
              </a:solidFill>
            </a:endParaRPr>
          </a:p>
        </p:txBody>
      </p:sp>
      <p:sp>
        <p:nvSpPr>
          <p:cNvPr id="4" name="スライド番号プレースホルダー 3"/>
          <p:cNvSpPr>
            <a:spLocks noGrp="1"/>
          </p:cNvSpPr>
          <p:nvPr>
            <p:ph type="sldNum" sz="quarter" idx="10"/>
          </p:nvPr>
        </p:nvSpPr>
        <p:spPr/>
        <p:txBody>
          <a:bodyPr/>
          <a:lstStyle/>
          <a:p>
            <a:pPr>
              <a:defRPr/>
            </a:pPr>
            <a:fld id="{B6090D38-3A37-4931-B432-B4F5B0B593EB}" type="slidenum">
              <a:rPr lang="en-US" altLang="ja-JP" smtClean="0"/>
              <a:pPr>
                <a:defRPr/>
              </a:pPr>
              <a:t>13</a:t>
            </a:fld>
            <a:endParaRPr lang="en-US" altLang="ja-JP"/>
          </a:p>
        </p:txBody>
      </p:sp>
    </p:spTree>
    <p:extLst>
      <p:ext uri="{BB962C8B-B14F-4D97-AF65-F5344CB8AC3E}">
        <p14:creationId xmlns:p14="http://schemas.microsoft.com/office/powerpoint/2010/main" val="46670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59A1803-0EAA-4240-8B38-BE4ECBAB9BFE}" type="slidenum">
              <a:rPr lang="en-US" altLang="ja-JP"/>
              <a:pPr>
                <a:defRPr/>
              </a:pPr>
              <a:t>‹#›</a:t>
            </a:fld>
            <a:endParaRPr lang="en-US" altLang="ja-JP"/>
          </a:p>
        </p:txBody>
      </p:sp>
    </p:spTree>
    <p:extLst>
      <p:ext uri="{BB962C8B-B14F-4D97-AF65-F5344CB8AC3E}">
        <p14:creationId xmlns:p14="http://schemas.microsoft.com/office/powerpoint/2010/main" val="263740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C991453-A511-4A9D-BD35-410075BB35B7}" type="slidenum">
              <a:rPr lang="en-US" altLang="ja-JP"/>
              <a:pPr>
                <a:defRPr/>
              </a:pPr>
              <a:t>‹#›</a:t>
            </a:fld>
            <a:endParaRPr lang="en-US" altLang="ja-JP"/>
          </a:p>
        </p:txBody>
      </p:sp>
    </p:spTree>
    <p:extLst>
      <p:ext uri="{BB962C8B-B14F-4D97-AF65-F5344CB8AC3E}">
        <p14:creationId xmlns:p14="http://schemas.microsoft.com/office/powerpoint/2010/main" val="308766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B14867-07CD-438D-B95B-00411E217C04}" type="slidenum">
              <a:rPr lang="en-US" altLang="ja-JP"/>
              <a:pPr>
                <a:defRPr/>
              </a:pPr>
              <a:t>‹#›</a:t>
            </a:fld>
            <a:endParaRPr lang="en-US" altLang="ja-JP"/>
          </a:p>
        </p:txBody>
      </p:sp>
    </p:spTree>
    <p:extLst>
      <p:ext uri="{BB962C8B-B14F-4D97-AF65-F5344CB8AC3E}">
        <p14:creationId xmlns:p14="http://schemas.microsoft.com/office/powerpoint/2010/main" val="325879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8229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7200" y="3938592"/>
            <a:ext cx="8229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C0D95CC-CBA6-45F2-9C3C-C2992D2B8B1C}" type="slidenum">
              <a:rPr lang="en-US" altLang="ja-JP"/>
              <a:pPr>
                <a:defRPr/>
              </a:pPr>
              <a:t>‹#›</a:t>
            </a:fld>
            <a:endParaRPr lang="en-US" altLang="ja-JP"/>
          </a:p>
        </p:txBody>
      </p:sp>
    </p:spTree>
    <p:extLst>
      <p:ext uri="{BB962C8B-B14F-4D97-AF65-F5344CB8AC3E}">
        <p14:creationId xmlns:p14="http://schemas.microsoft.com/office/powerpoint/2010/main" val="381605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42"/>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60712FC-E6E5-4B58-92D1-E956BECDAD4B}" type="slidenum">
              <a:rPr lang="en-US" altLang="ja-JP"/>
              <a:pPr>
                <a:defRPr/>
              </a:pPr>
              <a:t>‹#›</a:t>
            </a:fld>
            <a:endParaRPr lang="en-US" altLang="ja-JP"/>
          </a:p>
        </p:txBody>
      </p:sp>
    </p:spTree>
    <p:extLst>
      <p:ext uri="{BB962C8B-B14F-4D97-AF65-F5344CB8AC3E}">
        <p14:creationId xmlns:p14="http://schemas.microsoft.com/office/powerpoint/2010/main" val="4206374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38592"/>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BF83AF40-A6C1-442A-9304-14B94DB153FB}" type="slidenum">
              <a:rPr lang="en-US" altLang="ja-JP"/>
              <a:pPr>
                <a:defRPr/>
              </a:pPr>
              <a:t>‹#›</a:t>
            </a:fld>
            <a:endParaRPr lang="en-US" altLang="ja-JP"/>
          </a:p>
        </p:txBody>
      </p:sp>
    </p:spTree>
    <p:extLst>
      <p:ext uri="{BB962C8B-B14F-4D97-AF65-F5344CB8AC3E}">
        <p14:creationId xmlns:p14="http://schemas.microsoft.com/office/powerpoint/2010/main" val="1160783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8229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3938592"/>
            <a:ext cx="8229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A0A7BEC-0105-45C6-A121-D4C1017A6BCB}" type="slidenum">
              <a:rPr lang="en-US" altLang="ja-JP"/>
              <a:pPr>
                <a:defRPr/>
              </a:pPr>
              <a:t>‹#›</a:t>
            </a:fld>
            <a:endParaRPr lang="en-US" altLang="ja-JP"/>
          </a:p>
        </p:txBody>
      </p:sp>
    </p:spTree>
    <p:extLst>
      <p:ext uri="{BB962C8B-B14F-4D97-AF65-F5344CB8AC3E}">
        <p14:creationId xmlns:p14="http://schemas.microsoft.com/office/powerpoint/2010/main" val="251912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B9C296E3-9731-4D61-AAE5-89183A7C525F}"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C0FABAB2-3691-45AF-BD4F-61689A2F6EFF}" type="slidenum">
              <a:rPr lang="ja-JP" altLang="en-US"/>
              <a:pPr>
                <a:defRPr/>
              </a:pPr>
              <a:t>‹#›</a:t>
            </a:fld>
            <a:endParaRPr lang="ja-JP" altLang="en-US"/>
          </a:p>
        </p:txBody>
      </p:sp>
    </p:spTree>
    <p:extLst>
      <p:ext uri="{BB962C8B-B14F-4D97-AF65-F5344CB8AC3E}">
        <p14:creationId xmlns:p14="http://schemas.microsoft.com/office/powerpoint/2010/main" val="2136664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233E06BF-DEEA-4162-80E3-6E6D3748005D}"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A925867E-9006-4C4E-83E3-A3F7D145F36C}" type="slidenum">
              <a:rPr lang="ja-JP" altLang="en-US"/>
              <a:pPr>
                <a:defRPr/>
              </a:pPr>
              <a:t>‹#›</a:t>
            </a:fld>
            <a:endParaRPr lang="ja-JP" altLang="en-US"/>
          </a:p>
        </p:txBody>
      </p:sp>
    </p:spTree>
    <p:extLst>
      <p:ext uri="{BB962C8B-B14F-4D97-AF65-F5344CB8AC3E}">
        <p14:creationId xmlns:p14="http://schemas.microsoft.com/office/powerpoint/2010/main" val="1126933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AD5B6D4F-DE84-4C0B-BBBF-C8DC17E277F7}"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6C12BC36-9E9A-4D67-A5B1-2EE9C6DE00FD}" type="slidenum">
              <a:rPr lang="ja-JP" altLang="en-US"/>
              <a:pPr>
                <a:defRPr/>
              </a:pPr>
              <a:t>‹#›</a:t>
            </a:fld>
            <a:endParaRPr lang="ja-JP" altLang="en-US"/>
          </a:p>
        </p:txBody>
      </p:sp>
    </p:spTree>
    <p:extLst>
      <p:ext uri="{BB962C8B-B14F-4D97-AF65-F5344CB8AC3E}">
        <p14:creationId xmlns:p14="http://schemas.microsoft.com/office/powerpoint/2010/main" val="1324286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6652A39D-6FCA-4776-8BCC-412B83B9681B}"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0EEDAA88-70C3-4F1F-AA97-F4B576226C38}" type="slidenum">
              <a:rPr lang="ja-JP" altLang="en-US"/>
              <a:pPr>
                <a:defRPr/>
              </a:pPr>
              <a:t>‹#›</a:t>
            </a:fld>
            <a:endParaRPr lang="ja-JP" altLang="en-US"/>
          </a:p>
        </p:txBody>
      </p:sp>
    </p:spTree>
    <p:extLst>
      <p:ext uri="{BB962C8B-B14F-4D97-AF65-F5344CB8AC3E}">
        <p14:creationId xmlns:p14="http://schemas.microsoft.com/office/powerpoint/2010/main" val="389317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7107FE2-B307-4D4D-ABFF-DB74389950FF}" type="slidenum">
              <a:rPr lang="en-US" altLang="ja-JP"/>
              <a:pPr>
                <a:defRPr/>
              </a:pPr>
              <a:t>‹#›</a:t>
            </a:fld>
            <a:endParaRPr lang="en-US" altLang="ja-JP"/>
          </a:p>
        </p:txBody>
      </p:sp>
    </p:spTree>
    <p:extLst>
      <p:ext uri="{BB962C8B-B14F-4D97-AF65-F5344CB8AC3E}">
        <p14:creationId xmlns:p14="http://schemas.microsoft.com/office/powerpoint/2010/main" val="3179577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29393E1A-4955-4A6D-AF3E-C62299B6C3AF}" type="datetime1">
              <a:rPr lang="ja-JP" altLang="en-US"/>
              <a:pPr>
                <a:defRPr/>
              </a:pPr>
              <a:t>2021/4/5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928769D3-4190-4D00-83F4-8E0085171D6D}" type="slidenum">
              <a:rPr lang="ja-JP" altLang="en-US"/>
              <a:pPr>
                <a:defRPr/>
              </a:pPr>
              <a:t>‹#›</a:t>
            </a:fld>
            <a:endParaRPr lang="ja-JP" altLang="en-US"/>
          </a:p>
        </p:txBody>
      </p:sp>
    </p:spTree>
    <p:extLst>
      <p:ext uri="{BB962C8B-B14F-4D97-AF65-F5344CB8AC3E}">
        <p14:creationId xmlns:p14="http://schemas.microsoft.com/office/powerpoint/2010/main" val="2242377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10BC96FE-E733-4FDE-95D2-6DC5C59D1B64}" type="datetime1">
              <a:rPr lang="ja-JP" altLang="en-US"/>
              <a:pPr>
                <a:defRPr/>
              </a:pPr>
              <a:t>2021/4/5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370C2F69-3D4E-40A5-AA96-DF06154FD06C}" type="slidenum">
              <a:rPr lang="ja-JP" altLang="en-US"/>
              <a:pPr>
                <a:defRPr/>
              </a:pPr>
              <a:t>‹#›</a:t>
            </a:fld>
            <a:endParaRPr lang="ja-JP" altLang="en-US"/>
          </a:p>
        </p:txBody>
      </p:sp>
    </p:spTree>
    <p:extLst>
      <p:ext uri="{BB962C8B-B14F-4D97-AF65-F5344CB8AC3E}">
        <p14:creationId xmlns:p14="http://schemas.microsoft.com/office/powerpoint/2010/main" val="3914509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D4AB6A7C-C53F-4304-B101-A34BAF9F74F9}" type="datetime1">
              <a:rPr lang="ja-JP" altLang="en-US"/>
              <a:pPr>
                <a:defRPr/>
              </a:pPr>
              <a:t>2021/4/5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2EBEB9CF-67C2-42D8-9634-4F4E64570D83}" type="slidenum">
              <a:rPr lang="ja-JP" altLang="en-US"/>
              <a:pPr>
                <a:defRPr/>
              </a:pPr>
              <a:t>‹#›</a:t>
            </a:fld>
            <a:endParaRPr lang="ja-JP" altLang="en-US"/>
          </a:p>
        </p:txBody>
      </p:sp>
    </p:spTree>
    <p:extLst>
      <p:ext uri="{BB962C8B-B14F-4D97-AF65-F5344CB8AC3E}">
        <p14:creationId xmlns:p14="http://schemas.microsoft.com/office/powerpoint/2010/main" val="124873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5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24758E65-2CC4-4464-8C17-AEB157D6AFC4}"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3A06F8A3-FCF4-47DB-814D-3049523F07A3}" type="slidenum">
              <a:rPr lang="ja-JP" altLang="en-US"/>
              <a:pPr>
                <a:defRPr/>
              </a:pPr>
              <a:t>‹#›</a:t>
            </a:fld>
            <a:endParaRPr lang="ja-JP" altLang="en-US"/>
          </a:p>
        </p:txBody>
      </p:sp>
    </p:spTree>
    <p:extLst>
      <p:ext uri="{BB962C8B-B14F-4D97-AF65-F5344CB8AC3E}">
        <p14:creationId xmlns:p14="http://schemas.microsoft.com/office/powerpoint/2010/main" val="3339608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1CBEB508-8205-4401-982B-00D0BA601A88}"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A5CE91CE-7742-4C94-B911-2BDF7B4CF22E}" type="slidenum">
              <a:rPr lang="ja-JP" altLang="en-US"/>
              <a:pPr>
                <a:defRPr/>
              </a:pPr>
              <a:t>‹#›</a:t>
            </a:fld>
            <a:endParaRPr lang="ja-JP" altLang="en-US"/>
          </a:p>
        </p:txBody>
      </p:sp>
    </p:spTree>
    <p:extLst>
      <p:ext uri="{BB962C8B-B14F-4D97-AF65-F5344CB8AC3E}">
        <p14:creationId xmlns:p14="http://schemas.microsoft.com/office/powerpoint/2010/main" val="3833371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88B5F2F2-D645-4118-B64E-A51D70B06150}"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0784A778-464A-4FC1-8402-3FACE7493DF6}" type="slidenum">
              <a:rPr lang="ja-JP" altLang="en-US"/>
              <a:pPr>
                <a:defRPr/>
              </a:pPr>
              <a:t>‹#›</a:t>
            </a:fld>
            <a:endParaRPr lang="ja-JP" altLang="en-US"/>
          </a:p>
        </p:txBody>
      </p:sp>
    </p:spTree>
    <p:extLst>
      <p:ext uri="{BB962C8B-B14F-4D97-AF65-F5344CB8AC3E}">
        <p14:creationId xmlns:p14="http://schemas.microsoft.com/office/powerpoint/2010/main" val="348241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57CB6EF2-2987-46A5-8295-7589CD97AC80}"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1DB838AD-6179-4D83-A101-51230D59B918}" type="slidenum">
              <a:rPr lang="ja-JP" altLang="en-US"/>
              <a:pPr>
                <a:defRPr/>
              </a:pPr>
              <a:t>‹#›</a:t>
            </a:fld>
            <a:endParaRPr lang="ja-JP" altLang="en-US"/>
          </a:p>
        </p:txBody>
      </p:sp>
    </p:spTree>
    <p:extLst>
      <p:ext uri="{BB962C8B-B14F-4D97-AF65-F5344CB8AC3E}">
        <p14:creationId xmlns:p14="http://schemas.microsoft.com/office/powerpoint/2010/main" val="3099057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E749E340-6CAD-4B39-A6D0-58FD14CD92F3}"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B44342F6-442E-46E8-B7EA-FC63F59E932E}" type="slidenum">
              <a:rPr lang="ja-JP" altLang="en-US"/>
              <a:pPr>
                <a:defRPr/>
              </a:pPr>
              <a:t>‹#›</a:t>
            </a:fld>
            <a:endParaRPr lang="ja-JP" altLang="en-US"/>
          </a:p>
        </p:txBody>
      </p:sp>
    </p:spTree>
    <p:extLst>
      <p:ext uri="{BB962C8B-B14F-4D97-AF65-F5344CB8AC3E}">
        <p14:creationId xmlns:p14="http://schemas.microsoft.com/office/powerpoint/2010/main" val="3754481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482AEA0E-67B8-47E0-8F80-3A9844423CA5}"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E8712032-13AD-48DB-9AD6-EB8DB404C511}" type="slidenum">
              <a:rPr lang="ja-JP" altLang="en-US"/>
              <a:pPr>
                <a:defRPr/>
              </a:pPr>
              <a:t>‹#›</a:t>
            </a:fld>
            <a:endParaRPr lang="ja-JP" altLang="en-US"/>
          </a:p>
        </p:txBody>
      </p:sp>
    </p:spTree>
    <p:extLst>
      <p:ext uri="{BB962C8B-B14F-4D97-AF65-F5344CB8AC3E}">
        <p14:creationId xmlns:p14="http://schemas.microsoft.com/office/powerpoint/2010/main" val="700092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1A96C1A5-43BB-4EE7-A0F4-1D7AC25B45DF}"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25FBB122-B049-4521-8F0F-4E5E2DDDEFD4}" type="slidenum">
              <a:rPr lang="ja-JP" altLang="en-US"/>
              <a:pPr>
                <a:defRPr/>
              </a:pPr>
              <a:t>‹#›</a:t>
            </a:fld>
            <a:endParaRPr lang="ja-JP" altLang="en-US"/>
          </a:p>
        </p:txBody>
      </p:sp>
    </p:spTree>
    <p:extLst>
      <p:ext uri="{BB962C8B-B14F-4D97-AF65-F5344CB8AC3E}">
        <p14:creationId xmlns:p14="http://schemas.microsoft.com/office/powerpoint/2010/main" val="134383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AB2F42C-EA95-48E6-BC1D-23FFE2D5D716}" type="slidenum">
              <a:rPr lang="en-US" altLang="ja-JP"/>
              <a:pPr>
                <a:defRPr/>
              </a:pPr>
              <a:t>‹#›</a:t>
            </a:fld>
            <a:endParaRPr lang="en-US" altLang="ja-JP"/>
          </a:p>
        </p:txBody>
      </p:sp>
    </p:spTree>
    <p:extLst>
      <p:ext uri="{BB962C8B-B14F-4D97-AF65-F5344CB8AC3E}">
        <p14:creationId xmlns:p14="http://schemas.microsoft.com/office/powerpoint/2010/main" val="2967608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8D908D24-C146-40CC-8F67-C930A3CC01A4}"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2537DC67-6BDF-4B20-A141-0384351D20A7}" type="slidenum">
              <a:rPr lang="ja-JP" altLang="en-US"/>
              <a:pPr>
                <a:defRPr/>
              </a:pPr>
              <a:t>‹#›</a:t>
            </a:fld>
            <a:endParaRPr lang="ja-JP" altLang="en-US"/>
          </a:p>
        </p:txBody>
      </p:sp>
    </p:spTree>
    <p:extLst>
      <p:ext uri="{BB962C8B-B14F-4D97-AF65-F5344CB8AC3E}">
        <p14:creationId xmlns:p14="http://schemas.microsoft.com/office/powerpoint/2010/main" val="1481137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3A939F48-DD01-4241-B065-6845640E24EE}" type="datetime1">
              <a:rPr lang="ja-JP" altLang="en-US"/>
              <a:pPr>
                <a:defRPr/>
              </a:pPr>
              <a:t>2021/4/5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C2437AFD-6C57-4DBA-970A-FD9E87EBFFC8}" type="slidenum">
              <a:rPr lang="ja-JP" altLang="en-US"/>
              <a:pPr>
                <a:defRPr/>
              </a:pPr>
              <a:t>‹#›</a:t>
            </a:fld>
            <a:endParaRPr lang="ja-JP" altLang="en-US"/>
          </a:p>
        </p:txBody>
      </p:sp>
    </p:spTree>
    <p:extLst>
      <p:ext uri="{BB962C8B-B14F-4D97-AF65-F5344CB8AC3E}">
        <p14:creationId xmlns:p14="http://schemas.microsoft.com/office/powerpoint/2010/main" val="10499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D82C4755-B51A-472A-BB5F-7A113AC7D753}" type="datetime1">
              <a:rPr lang="ja-JP" altLang="en-US"/>
              <a:pPr>
                <a:defRPr/>
              </a:pPr>
              <a:t>2021/4/5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6EC0645B-CB6C-43DE-9F8B-F331978ACDB3}" type="slidenum">
              <a:rPr lang="ja-JP" altLang="en-US"/>
              <a:pPr>
                <a:defRPr/>
              </a:pPr>
              <a:t>‹#›</a:t>
            </a:fld>
            <a:endParaRPr lang="ja-JP" altLang="en-US"/>
          </a:p>
        </p:txBody>
      </p:sp>
    </p:spTree>
    <p:extLst>
      <p:ext uri="{BB962C8B-B14F-4D97-AF65-F5344CB8AC3E}">
        <p14:creationId xmlns:p14="http://schemas.microsoft.com/office/powerpoint/2010/main" val="3323998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E79D5A48-C2D2-47F3-BF6F-066AA25E7220}" type="datetime1">
              <a:rPr lang="ja-JP" altLang="en-US"/>
              <a:pPr>
                <a:defRPr/>
              </a:pPr>
              <a:t>2021/4/5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2A9864E0-E262-4229-A9C9-E86B323FB2E9}" type="slidenum">
              <a:rPr lang="ja-JP" altLang="en-US"/>
              <a:pPr>
                <a:defRPr/>
              </a:pPr>
              <a:t>‹#›</a:t>
            </a:fld>
            <a:endParaRPr lang="ja-JP" altLang="en-US"/>
          </a:p>
        </p:txBody>
      </p:sp>
    </p:spTree>
    <p:extLst>
      <p:ext uri="{BB962C8B-B14F-4D97-AF65-F5344CB8AC3E}">
        <p14:creationId xmlns:p14="http://schemas.microsoft.com/office/powerpoint/2010/main" val="3576482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5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54904FBF-223C-445F-8385-F4A784B51318}"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36CBB055-FB31-465A-B37D-D556910F0103}" type="slidenum">
              <a:rPr lang="ja-JP" altLang="en-US"/>
              <a:pPr>
                <a:defRPr/>
              </a:pPr>
              <a:t>‹#›</a:t>
            </a:fld>
            <a:endParaRPr lang="ja-JP" altLang="en-US"/>
          </a:p>
        </p:txBody>
      </p:sp>
    </p:spTree>
    <p:extLst>
      <p:ext uri="{BB962C8B-B14F-4D97-AF65-F5344CB8AC3E}">
        <p14:creationId xmlns:p14="http://schemas.microsoft.com/office/powerpoint/2010/main" val="3217870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7002F24B-3321-4922-A0D3-C130E46B33E0}"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2D0AD7FB-6DFA-4F61-B354-5CEBE9961EE4}" type="slidenum">
              <a:rPr lang="ja-JP" altLang="en-US"/>
              <a:pPr>
                <a:defRPr/>
              </a:pPr>
              <a:t>‹#›</a:t>
            </a:fld>
            <a:endParaRPr lang="ja-JP" altLang="en-US"/>
          </a:p>
        </p:txBody>
      </p:sp>
    </p:spTree>
    <p:extLst>
      <p:ext uri="{BB962C8B-B14F-4D97-AF65-F5344CB8AC3E}">
        <p14:creationId xmlns:p14="http://schemas.microsoft.com/office/powerpoint/2010/main" val="3723473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89CB979F-F764-4599-B15B-0B8470CEF92A}"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769D93F9-2C2B-4A31-964D-396C4BE3FD4D}" type="slidenum">
              <a:rPr lang="ja-JP" altLang="en-US"/>
              <a:pPr>
                <a:defRPr/>
              </a:pPr>
              <a:t>‹#›</a:t>
            </a:fld>
            <a:endParaRPr lang="ja-JP" altLang="en-US"/>
          </a:p>
        </p:txBody>
      </p:sp>
    </p:spTree>
    <p:extLst>
      <p:ext uri="{BB962C8B-B14F-4D97-AF65-F5344CB8AC3E}">
        <p14:creationId xmlns:p14="http://schemas.microsoft.com/office/powerpoint/2010/main" val="2240375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59119FEA-6EEB-4166-88B3-425708C9AE6F}"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0B733656-A3BA-4099-B85B-F339E910DBA1}" type="slidenum">
              <a:rPr lang="ja-JP" altLang="en-US"/>
              <a:pPr>
                <a:defRPr/>
              </a:pPr>
              <a:t>‹#›</a:t>
            </a:fld>
            <a:endParaRPr lang="ja-JP" altLang="en-US"/>
          </a:p>
        </p:txBody>
      </p:sp>
    </p:spTree>
    <p:extLst>
      <p:ext uri="{BB962C8B-B14F-4D97-AF65-F5344CB8AC3E}">
        <p14:creationId xmlns:p14="http://schemas.microsoft.com/office/powerpoint/2010/main" val="1839592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768FB453-0972-4D2E-B213-7ED9895FA894}"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91C5AFDA-391E-4FD1-8165-9EB0FF2EB7FE}" type="slidenum">
              <a:rPr lang="ja-JP" altLang="en-US"/>
              <a:pPr>
                <a:defRPr/>
              </a:pPr>
              <a:t>‹#›</a:t>
            </a:fld>
            <a:endParaRPr lang="ja-JP" altLang="en-US"/>
          </a:p>
        </p:txBody>
      </p:sp>
    </p:spTree>
    <p:extLst>
      <p:ext uri="{BB962C8B-B14F-4D97-AF65-F5344CB8AC3E}">
        <p14:creationId xmlns:p14="http://schemas.microsoft.com/office/powerpoint/2010/main" val="4138510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607953E3-D0CC-4CEF-ACD2-0D9419C9997A}"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96F76270-03E5-437D-8920-3617937E07F7}" type="slidenum">
              <a:rPr lang="ja-JP" altLang="en-US"/>
              <a:pPr>
                <a:defRPr/>
              </a:pPr>
              <a:t>‹#›</a:t>
            </a:fld>
            <a:endParaRPr lang="ja-JP" altLang="en-US"/>
          </a:p>
        </p:txBody>
      </p:sp>
    </p:spTree>
    <p:extLst>
      <p:ext uri="{BB962C8B-B14F-4D97-AF65-F5344CB8AC3E}">
        <p14:creationId xmlns:p14="http://schemas.microsoft.com/office/powerpoint/2010/main" val="101718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3A0F5C5-79C3-4682-AC9A-3735C887D28D}" type="slidenum">
              <a:rPr lang="en-US" altLang="ja-JP"/>
              <a:pPr>
                <a:defRPr/>
              </a:pPr>
              <a:t>‹#›</a:t>
            </a:fld>
            <a:endParaRPr lang="en-US" altLang="ja-JP"/>
          </a:p>
        </p:txBody>
      </p:sp>
    </p:spTree>
    <p:extLst>
      <p:ext uri="{BB962C8B-B14F-4D97-AF65-F5344CB8AC3E}">
        <p14:creationId xmlns:p14="http://schemas.microsoft.com/office/powerpoint/2010/main" val="1303954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94061045-7078-44C7-9299-A0B0721A6022}"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4818ED85-5ECE-4433-AE78-D88890716B88}" type="slidenum">
              <a:rPr lang="ja-JP" altLang="en-US"/>
              <a:pPr>
                <a:defRPr/>
              </a:pPr>
              <a:t>‹#›</a:t>
            </a:fld>
            <a:endParaRPr lang="ja-JP" altLang="en-US"/>
          </a:p>
        </p:txBody>
      </p:sp>
    </p:spTree>
    <p:extLst>
      <p:ext uri="{BB962C8B-B14F-4D97-AF65-F5344CB8AC3E}">
        <p14:creationId xmlns:p14="http://schemas.microsoft.com/office/powerpoint/2010/main" val="3394376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511A1520-4EE5-44B2-A495-610B86F1EC3B}"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58BD9512-9FDF-4D43-8B45-1944A73DFECD}" type="slidenum">
              <a:rPr lang="ja-JP" altLang="en-US"/>
              <a:pPr>
                <a:defRPr/>
              </a:pPr>
              <a:t>‹#›</a:t>
            </a:fld>
            <a:endParaRPr lang="ja-JP" altLang="en-US"/>
          </a:p>
        </p:txBody>
      </p:sp>
    </p:spTree>
    <p:extLst>
      <p:ext uri="{BB962C8B-B14F-4D97-AF65-F5344CB8AC3E}">
        <p14:creationId xmlns:p14="http://schemas.microsoft.com/office/powerpoint/2010/main" val="1541742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F88E4D5E-B053-4CD9-94A7-AC96DA71871A}" type="datetime1">
              <a:rPr lang="ja-JP" altLang="en-US"/>
              <a:pPr>
                <a:defRPr/>
              </a:pPr>
              <a:t>2021/4/5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CA5464D8-556F-4514-9CF1-A4AA4BDC5296}" type="slidenum">
              <a:rPr lang="ja-JP" altLang="en-US"/>
              <a:pPr>
                <a:defRPr/>
              </a:pPr>
              <a:t>‹#›</a:t>
            </a:fld>
            <a:endParaRPr lang="ja-JP" altLang="en-US"/>
          </a:p>
        </p:txBody>
      </p:sp>
    </p:spTree>
    <p:extLst>
      <p:ext uri="{BB962C8B-B14F-4D97-AF65-F5344CB8AC3E}">
        <p14:creationId xmlns:p14="http://schemas.microsoft.com/office/powerpoint/2010/main" val="2331496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2AD07AAA-9B1A-4D93-8D1B-46B342D201F9}" type="datetime1">
              <a:rPr lang="ja-JP" altLang="en-US"/>
              <a:pPr>
                <a:defRPr/>
              </a:pPr>
              <a:t>2021/4/5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8540C546-C1D3-451B-B0EE-62107E2BC107}" type="slidenum">
              <a:rPr lang="ja-JP" altLang="en-US"/>
              <a:pPr>
                <a:defRPr/>
              </a:pPr>
              <a:t>‹#›</a:t>
            </a:fld>
            <a:endParaRPr lang="ja-JP" altLang="en-US"/>
          </a:p>
        </p:txBody>
      </p:sp>
    </p:spTree>
    <p:extLst>
      <p:ext uri="{BB962C8B-B14F-4D97-AF65-F5344CB8AC3E}">
        <p14:creationId xmlns:p14="http://schemas.microsoft.com/office/powerpoint/2010/main" val="1835417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766E35AA-8BB8-472B-902E-13872255D1A7}" type="datetime1">
              <a:rPr lang="ja-JP" altLang="en-US"/>
              <a:pPr>
                <a:defRPr/>
              </a:pPr>
              <a:t>2021/4/5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06E8C0BE-BBA5-4680-B6CE-D2B781A37C53}" type="slidenum">
              <a:rPr lang="ja-JP" altLang="en-US"/>
              <a:pPr>
                <a:defRPr/>
              </a:pPr>
              <a:t>‹#›</a:t>
            </a:fld>
            <a:endParaRPr lang="ja-JP" altLang="en-US"/>
          </a:p>
        </p:txBody>
      </p:sp>
    </p:spTree>
    <p:extLst>
      <p:ext uri="{BB962C8B-B14F-4D97-AF65-F5344CB8AC3E}">
        <p14:creationId xmlns:p14="http://schemas.microsoft.com/office/powerpoint/2010/main" val="1096209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5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254091C0-174E-4E67-9200-2E8A780DF7F5}"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E6A2F01D-20C1-4382-8366-1EBF7AA0A3E7}" type="slidenum">
              <a:rPr lang="ja-JP" altLang="en-US"/>
              <a:pPr>
                <a:defRPr/>
              </a:pPr>
              <a:t>‹#›</a:t>
            </a:fld>
            <a:endParaRPr lang="ja-JP" altLang="en-US"/>
          </a:p>
        </p:txBody>
      </p:sp>
    </p:spTree>
    <p:extLst>
      <p:ext uri="{BB962C8B-B14F-4D97-AF65-F5344CB8AC3E}">
        <p14:creationId xmlns:p14="http://schemas.microsoft.com/office/powerpoint/2010/main" val="218784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635F4163-B30F-4409-8FC7-C5EFFD1AEDC7}"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FCED8267-8BE3-4705-AE05-AA79E22F1594}" type="slidenum">
              <a:rPr lang="ja-JP" altLang="en-US"/>
              <a:pPr>
                <a:defRPr/>
              </a:pPr>
              <a:t>‹#›</a:t>
            </a:fld>
            <a:endParaRPr lang="ja-JP" altLang="en-US"/>
          </a:p>
        </p:txBody>
      </p:sp>
    </p:spTree>
    <p:extLst>
      <p:ext uri="{BB962C8B-B14F-4D97-AF65-F5344CB8AC3E}">
        <p14:creationId xmlns:p14="http://schemas.microsoft.com/office/powerpoint/2010/main" val="1992002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C2C8CB37-0A3A-41D9-828C-B45A5FDBB45E}"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9BEF5A8C-6804-4018-9AB0-F3E26D9CBB42}" type="slidenum">
              <a:rPr lang="ja-JP" altLang="en-US"/>
              <a:pPr>
                <a:defRPr/>
              </a:pPr>
              <a:t>‹#›</a:t>
            </a:fld>
            <a:endParaRPr lang="ja-JP" altLang="en-US"/>
          </a:p>
        </p:txBody>
      </p:sp>
    </p:spTree>
    <p:extLst>
      <p:ext uri="{BB962C8B-B14F-4D97-AF65-F5344CB8AC3E}">
        <p14:creationId xmlns:p14="http://schemas.microsoft.com/office/powerpoint/2010/main" val="397526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3B0A93E9-F0E2-4EFE-ADFA-553CAF14C0F3}"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85C82AB5-FF37-4B1F-B66E-16D4854D1542}" type="slidenum">
              <a:rPr lang="ja-JP" altLang="en-US"/>
              <a:pPr>
                <a:defRPr/>
              </a:pPr>
              <a:t>‹#›</a:t>
            </a:fld>
            <a:endParaRPr lang="ja-JP" altLang="en-US"/>
          </a:p>
        </p:txBody>
      </p:sp>
    </p:spTree>
    <p:extLst>
      <p:ext uri="{BB962C8B-B14F-4D97-AF65-F5344CB8AC3E}">
        <p14:creationId xmlns:p14="http://schemas.microsoft.com/office/powerpoint/2010/main" val="4031736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4D9A2BC9-9BE9-4558-AD7D-CF0B628498B5}"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C5939827-2397-43C8-8AA5-11B8C9572CD6}" type="slidenum">
              <a:rPr lang="ja-JP" altLang="en-US"/>
              <a:pPr>
                <a:defRPr/>
              </a:pPr>
              <a:t>‹#›</a:t>
            </a:fld>
            <a:endParaRPr lang="ja-JP" altLang="en-US"/>
          </a:p>
        </p:txBody>
      </p:sp>
    </p:spTree>
    <p:extLst>
      <p:ext uri="{BB962C8B-B14F-4D97-AF65-F5344CB8AC3E}">
        <p14:creationId xmlns:p14="http://schemas.microsoft.com/office/powerpoint/2010/main" val="67860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13E8582-3ECC-4712-A247-6F05F020BF3F}" type="slidenum">
              <a:rPr lang="en-US" altLang="ja-JP"/>
              <a:pPr>
                <a:defRPr/>
              </a:pPr>
              <a:t>‹#›</a:t>
            </a:fld>
            <a:endParaRPr lang="en-US" altLang="ja-JP"/>
          </a:p>
        </p:txBody>
      </p:sp>
    </p:spTree>
    <p:extLst>
      <p:ext uri="{BB962C8B-B14F-4D97-AF65-F5344CB8AC3E}">
        <p14:creationId xmlns:p14="http://schemas.microsoft.com/office/powerpoint/2010/main" val="72371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7FBC4953-A67D-4F96-947E-C2D624FD3BF5}"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3FE80818-2482-4DAF-B32F-665977149CEA}" type="slidenum">
              <a:rPr lang="ja-JP" altLang="en-US"/>
              <a:pPr>
                <a:defRPr/>
              </a:pPr>
              <a:t>‹#›</a:t>
            </a:fld>
            <a:endParaRPr lang="ja-JP" altLang="en-US"/>
          </a:p>
        </p:txBody>
      </p:sp>
    </p:spTree>
    <p:extLst>
      <p:ext uri="{BB962C8B-B14F-4D97-AF65-F5344CB8AC3E}">
        <p14:creationId xmlns:p14="http://schemas.microsoft.com/office/powerpoint/2010/main" val="623364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6E2A140E-FFAC-4607-B0E3-8142C4A0E023}"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98876C3B-4CE0-42AD-B8CA-0E5864AB0D1E}" type="slidenum">
              <a:rPr lang="ja-JP" altLang="en-US"/>
              <a:pPr>
                <a:defRPr/>
              </a:pPr>
              <a:t>‹#›</a:t>
            </a:fld>
            <a:endParaRPr lang="ja-JP" altLang="en-US"/>
          </a:p>
        </p:txBody>
      </p:sp>
    </p:spTree>
    <p:extLst>
      <p:ext uri="{BB962C8B-B14F-4D97-AF65-F5344CB8AC3E}">
        <p14:creationId xmlns:p14="http://schemas.microsoft.com/office/powerpoint/2010/main" val="970752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DE9EE0D8-BB93-4D68-8D5B-FFF6C8CD67EB}"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220A3D70-1D0A-40A3-B355-526B5848F445}" type="slidenum">
              <a:rPr lang="ja-JP" altLang="en-US"/>
              <a:pPr>
                <a:defRPr/>
              </a:pPr>
              <a:t>‹#›</a:t>
            </a:fld>
            <a:endParaRPr lang="ja-JP" altLang="en-US"/>
          </a:p>
        </p:txBody>
      </p:sp>
    </p:spTree>
    <p:extLst>
      <p:ext uri="{BB962C8B-B14F-4D97-AF65-F5344CB8AC3E}">
        <p14:creationId xmlns:p14="http://schemas.microsoft.com/office/powerpoint/2010/main" val="1705394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BF49A22C-3A4C-40D0-92B8-0F00BA98435A}" type="datetime1">
              <a:rPr lang="ja-JP" altLang="en-US"/>
              <a:pPr>
                <a:defRPr/>
              </a:pPr>
              <a:t>2021/4/5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9F397C51-7FDD-4912-9BCC-BEDA13D2E00B}" type="slidenum">
              <a:rPr lang="ja-JP" altLang="en-US"/>
              <a:pPr>
                <a:defRPr/>
              </a:pPr>
              <a:t>‹#›</a:t>
            </a:fld>
            <a:endParaRPr lang="ja-JP" altLang="en-US"/>
          </a:p>
        </p:txBody>
      </p:sp>
    </p:spTree>
    <p:extLst>
      <p:ext uri="{BB962C8B-B14F-4D97-AF65-F5344CB8AC3E}">
        <p14:creationId xmlns:p14="http://schemas.microsoft.com/office/powerpoint/2010/main" val="1914994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F7831336-6CE6-41F2-BC32-CC41031D2342}" type="datetime1">
              <a:rPr lang="ja-JP" altLang="en-US"/>
              <a:pPr>
                <a:defRPr/>
              </a:pPr>
              <a:t>2021/4/5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465BAFCF-4AC1-4C7D-A843-5F659DCB95E1}" type="slidenum">
              <a:rPr lang="ja-JP" altLang="en-US"/>
              <a:pPr>
                <a:defRPr/>
              </a:pPr>
              <a:t>‹#›</a:t>
            </a:fld>
            <a:endParaRPr lang="ja-JP" altLang="en-US"/>
          </a:p>
        </p:txBody>
      </p:sp>
    </p:spTree>
    <p:extLst>
      <p:ext uri="{BB962C8B-B14F-4D97-AF65-F5344CB8AC3E}">
        <p14:creationId xmlns:p14="http://schemas.microsoft.com/office/powerpoint/2010/main" val="30177580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41A05FF0-3917-4579-B679-64DF18A795D7}" type="datetime1">
              <a:rPr lang="ja-JP" altLang="en-US"/>
              <a:pPr>
                <a:defRPr/>
              </a:pPr>
              <a:t>2021/4/5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801CB95E-F1FC-4868-9EE9-4C2AB6B9600A}" type="slidenum">
              <a:rPr lang="ja-JP" altLang="en-US"/>
              <a:pPr>
                <a:defRPr/>
              </a:pPr>
              <a:t>‹#›</a:t>
            </a:fld>
            <a:endParaRPr lang="ja-JP" altLang="en-US"/>
          </a:p>
        </p:txBody>
      </p:sp>
    </p:spTree>
    <p:extLst>
      <p:ext uri="{BB962C8B-B14F-4D97-AF65-F5344CB8AC3E}">
        <p14:creationId xmlns:p14="http://schemas.microsoft.com/office/powerpoint/2010/main" val="7409593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5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84C0A2AD-3033-4044-BD05-A93A1DAC93D0}"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3CA5965E-DE37-4DBA-8DBE-79EA4FC86C8C}" type="slidenum">
              <a:rPr lang="ja-JP" altLang="en-US"/>
              <a:pPr>
                <a:defRPr/>
              </a:pPr>
              <a:t>‹#›</a:t>
            </a:fld>
            <a:endParaRPr lang="ja-JP" altLang="en-US"/>
          </a:p>
        </p:txBody>
      </p:sp>
    </p:spTree>
    <p:extLst>
      <p:ext uri="{BB962C8B-B14F-4D97-AF65-F5344CB8AC3E}">
        <p14:creationId xmlns:p14="http://schemas.microsoft.com/office/powerpoint/2010/main" val="2747445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CD6421F9-9848-4BBD-96C1-A7071C877954}" type="datetime1">
              <a:rPr lang="ja-JP" altLang="en-US"/>
              <a:pPr>
                <a:defRPr/>
              </a:pPr>
              <a:t>2021/4/5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856DD725-4675-47E4-8795-057AC60E96E7}" type="slidenum">
              <a:rPr lang="ja-JP" altLang="en-US"/>
              <a:pPr>
                <a:defRPr/>
              </a:pPr>
              <a:t>‹#›</a:t>
            </a:fld>
            <a:endParaRPr lang="ja-JP" altLang="en-US"/>
          </a:p>
        </p:txBody>
      </p:sp>
    </p:spTree>
    <p:extLst>
      <p:ext uri="{BB962C8B-B14F-4D97-AF65-F5344CB8AC3E}">
        <p14:creationId xmlns:p14="http://schemas.microsoft.com/office/powerpoint/2010/main" val="35201890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524FA7CD-B33A-4575-BE3D-61F55EFC7136}"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03CDAC5A-EFC3-4868-AF66-6EAE81896975}" type="slidenum">
              <a:rPr lang="ja-JP" altLang="en-US"/>
              <a:pPr>
                <a:defRPr/>
              </a:pPr>
              <a:t>‹#›</a:t>
            </a:fld>
            <a:endParaRPr lang="ja-JP" altLang="en-US"/>
          </a:p>
        </p:txBody>
      </p:sp>
    </p:spTree>
    <p:extLst>
      <p:ext uri="{BB962C8B-B14F-4D97-AF65-F5344CB8AC3E}">
        <p14:creationId xmlns:p14="http://schemas.microsoft.com/office/powerpoint/2010/main" val="3129103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fld id="{AEDAC144-BE4B-46D5-9117-2A3BAF8A7A83}" type="datetime1">
              <a:rPr lang="ja-JP" altLang="en-US"/>
              <a:pPr>
                <a:defRPr/>
              </a:pPr>
              <a:t>2021/4/5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ゴシック" pitchFamily="49"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ea typeface="ＭＳ ゴシック" panose="020B0609070205080204" pitchFamily="49" charset="-128"/>
              </a:defRPr>
            </a:lvl1pPr>
          </a:lstStyle>
          <a:p>
            <a:pPr>
              <a:defRPr/>
            </a:pPr>
            <a:fld id="{B15F20AC-78C8-41B6-9E3F-F86C19216DCC}" type="slidenum">
              <a:rPr lang="ja-JP" altLang="en-US"/>
              <a:pPr>
                <a:defRPr/>
              </a:pPr>
              <a:t>‹#›</a:t>
            </a:fld>
            <a:endParaRPr lang="ja-JP" altLang="en-US"/>
          </a:p>
        </p:txBody>
      </p:sp>
    </p:spTree>
    <p:extLst>
      <p:ext uri="{BB962C8B-B14F-4D97-AF65-F5344CB8AC3E}">
        <p14:creationId xmlns:p14="http://schemas.microsoft.com/office/powerpoint/2010/main" val="417739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CB01CBC-09DC-43FD-9B6E-13D3C52B93BE}" type="slidenum">
              <a:rPr lang="en-US" altLang="ja-JP"/>
              <a:pPr>
                <a:defRPr/>
              </a:pPr>
              <a:t>‹#›</a:t>
            </a:fld>
            <a:endParaRPr lang="en-US" altLang="ja-JP"/>
          </a:p>
        </p:txBody>
      </p:sp>
    </p:spTree>
    <p:extLst>
      <p:ext uri="{BB962C8B-B14F-4D97-AF65-F5344CB8AC3E}">
        <p14:creationId xmlns:p14="http://schemas.microsoft.com/office/powerpoint/2010/main" val="244108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9058E1C-AB4B-4E7A-9358-DDD86CE063FB}" type="slidenum">
              <a:rPr lang="en-US" altLang="ja-JP"/>
              <a:pPr>
                <a:defRPr/>
              </a:pPr>
              <a:t>‹#›</a:t>
            </a:fld>
            <a:endParaRPr lang="en-US" altLang="ja-JP"/>
          </a:p>
        </p:txBody>
      </p:sp>
    </p:spTree>
    <p:extLst>
      <p:ext uri="{BB962C8B-B14F-4D97-AF65-F5344CB8AC3E}">
        <p14:creationId xmlns:p14="http://schemas.microsoft.com/office/powerpoint/2010/main" val="322826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5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2903803-27BE-4D08-9748-27A9EBAF121D}" type="slidenum">
              <a:rPr lang="en-US" altLang="ja-JP"/>
              <a:pPr>
                <a:defRPr/>
              </a:pPr>
              <a:t>‹#›</a:t>
            </a:fld>
            <a:endParaRPr lang="en-US" altLang="ja-JP"/>
          </a:p>
        </p:txBody>
      </p:sp>
    </p:spTree>
    <p:extLst>
      <p:ext uri="{BB962C8B-B14F-4D97-AF65-F5344CB8AC3E}">
        <p14:creationId xmlns:p14="http://schemas.microsoft.com/office/powerpoint/2010/main" val="168895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CE79E86-0B9B-441B-B5AF-EA23D5BCDCE0}" type="slidenum">
              <a:rPr lang="en-US" altLang="ja-JP"/>
              <a:pPr>
                <a:defRPr/>
              </a:pPr>
              <a:t>‹#›</a:t>
            </a:fld>
            <a:endParaRPr lang="en-US" altLang="ja-JP"/>
          </a:p>
        </p:txBody>
      </p:sp>
    </p:spTree>
    <p:extLst>
      <p:ext uri="{BB962C8B-B14F-4D97-AF65-F5344CB8AC3E}">
        <p14:creationId xmlns:p14="http://schemas.microsoft.com/office/powerpoint/2010/main" val="235654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050">
                <a:latin typeface="Arial" pitchFamily="34" charset="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50">
                <a:latin typeface="Arial" pitchFamily="34" charset="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050">
                <a:ea typeface="ＭＳ Ｐゴシック" panose="020B0600070205080204" pitchFamily="50" charset="-128"/>
              </a:defRPr>
            </a:lvl1pPr>
          </a:lstStyle>
          <a:p>
            <a:pPr>
              <a:defRPr/>
            </a:pPr>
            <a:fld id="{CCBE4802-1BC1-4D58-845C-BD0A3983657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9363" r:id="rId1"/>
    <p:sldLayoutId id="2147489364" r:id="rId2"/>
    <p:sldLayoutId id="2147489365" r:id="rId3"/>
    <p:sldLayoutId id="2147489366" r:id="rId4"/>
    <p:sldLayoutId id="2147489367" r:id="rId5"/>
    <p:sldLayoutId id="2147489368" r:id="rId6"/>
    <p:sldLayoutId id="2147489369" r:id="rId7"/>
    <p:sldLayoutId id="2147489370" r:id="rId8"/>
    <p:sldLayoutId id="2147489371" r:id="rId9"/>
    <p:sldLayoutId id="2147489372" r:id="rId10"/>
    <p:sldLayoutId id="2147489373" r:id="rId11"/>
    <p:sldLayoutId id="2147489374" r:id="rId12"/>
    <p:sldLayoutId id="2147489375" r:id="rId13"/>
    <p:sldLayoutId id="2147489376" r:id="rId14"/>
    <p:sldLayoutId id="2147489377" r:id="rId15"/>
  </p:sldLayoutIdLst>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pitchFamily="34" charset="0"/>
          <a:ea typeface="ＭＳ Ｐゴシック" pitchFamily="50" charset="-128"/>
        </a:defRPr>
      </a:lvl5pPr>
      <a:lvl6pPr marL="342900" algn="ctr" rtl="0" fontAlgn="base">
        <a:spcBef>
          <a:spcPct val="0"/>
        </a:spcBef>
        <a:spcAft>
          <a:spcPct val="0"/>
        </a:spcAft>
        <a:defRPr kumimoji="1" sz="3300">
          <a:solidFill>
            <a:schemeClr val="tx2"/>
          </a:solidFill>
          <a:latin typeface="Arial" pitchFamily="34" charset="0"/>
          <a:ea typeface="ＭＳ Ｐゴシック" pitchFamily="50" charset="-128"/>
        </a:defRPr>
      </a:lvl6pPr>
      <a:lvl7pPr marL="685800" algn="ctr" rtl="0" fontAlgn="base">
        <a:spcBef>
          <a:spcPct val="0"/>
        </a:spcBef>
        <a:spcAft>
          <a:spcPct val="0"/>
        </a:spcAft>
        <a:defRPr kumimoji="1" sz="3300">
          <a:solidFill>
            <a:schemeClr val="tx2"/>
          </a:solidFill>
          <a:latin typeface="Arial" pitchFamily="34" charset="0"/>
          <a:ea typeface="ＭＳ Ｐゴシック" pitchFamily="50" charset="-128"/>
        </a:defRPr>
      </a:lvl7pPr>
      <a:lvl8pPr marL="1028700" algn="ctr" rtl="0" fontAlgn="base">
        <a:spcBef>
          <a:spcPct val="0"/>
        </a:spcBef>
        <a:spcAft>
          <a:spcPct val="0"/>
        </a:spcAft>
        <a:defRPr kumimoji="1" sz="3300">
          <a:solidFill>
            <a:schemeClr val="tx2"/>
          </a:solidFill>
          <a:latin typeface="Arial" pitchFamily="34" charset="0"/>
          <a:ea typeface="ＭＳ Ｐゴシック" pitchFamily="50" charset="-128"/>
        </a:defRPr>
      </a:lvl8pPr>
      <a:lvl9pPr marL="1371600" algn="ctr" rtl="0" fontAlgn="base">
        <a:spcBef>
          <a:spcPct val="0"/>
        </a:spcBef>
        <a:spcAft>
          <a:spcPct val="0"/>
        </a:spcAft>
        <a:defRPr kumimoji="1" sz="3300">
          <a:solidFill>
            <a:schemeClr val="tx2"/>
          </a:solidFill>
          <a:latin typeface="Arial" pitchFamily="34"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ea typeface="ＭＳ Ｐゴシック"/>
              </a:defRPr>
            </a:lvl1pPr>
          </a:lstStyle>
          <a:p>
            <a:pPr>
              <a:defRPr/>
            </a:pPr>
            <a:fld id="{4A0D0D4F-9760-4F3F-85DD-6F67C7CA3702}" type="datetime1">
              <a:rPr lang="ja-JP" altLang="en-US"/>
              <a:pPr>
                <a:defRPr/>
              </a:pPr>
              <a:t>2021/4/5</a:t>
            </a:fld>
            <a:endParaRPr lang="ja-JP" altLang="en-US"/>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ea typeface="ＭＳ Ｐゴシック" panose="020B0600070205080204" pitchFamily="50" charset="-128"/>
              </a:defRPr>
            </a:lvl1pPr>
          </a:lstStyle>
          <a:p>
            <a:pPr>
              <a:defRPr/>
            </a:pPr>
            <a:fld id="{1ACCB548-40FE-4084-93C4-19A85EE9DBD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9378" r:id="rId1"/>
    <p:sldLayoutId id="2147489379" r:id="rId2"/>
    <p:sldLayoutId id="2147489380" r:id="rId3"/>
    <p:sldLayoutId id="2147489381" r:id="rId4"/>
    <p:sldLayoutId id="2147489382" r:id="rId5"/>
    <p:sldLayoutId id="2147489383" r:id="rId6"/>
    <p:sldLayoutId id="2147489384" r:id="rId7"/>
    <p:sldLayoutId id="2147489385" r:id="rId8"/>
    <p:sldLayoutId id="2147489386" r:id="rId9"/>
    <p:sldLayoutId id="2147489387" r:id="rId10"/>
    <p:sldLayoutId id="2147489388" r:id="rId11"/>
  </p:sldLayoutIdLst>
  <p:hf hdr="0" ftr="0" dt="0"/>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ea typeface="ＭＳ Ｐゴシック"/>
              </a:defRPr>
            </a:lvl1pPr>
          </a:lstStyle>
          <a:p>
            <a:pPr>
              <a:defRPr/>
            </a:pPr>
            <a:fld id="{019F7C76-105C-4072-9DD0-3129DF776906}" type="datetime1">
              <a:rPr lang="ja-JP" altLang="en-US"/>
              <a:pPr>
                <a:defRPr/>
              </a:pPr>
              <a:t>2021/4/5</a:t>
            </a:fld>
            <a:endParaRPr lang="ja-JP" altLang="en-US"/>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ea typeface="ＭＳ Ｐゴシック" panose="020B0600070205080204" pitchFamily="50" charset="-128"/>
              </a:defRPr>
            </a:lvl1pPr>
          </a:lstStyle>
          <a:p>
            <a:pPr>
              <a:defRPr/>
            </a:pPr>
            <a:fld id="{2CBC519F-4C45-4C08-A122-2C7591D3812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9389" r:id="rId1"/>
    <p:sldLayoutId id="2147489390" r:id="rId2"/>
    <p:sldLayoutId id="2147489391" r:id="rId3"/>
    <p:sldLayoutId id="2147489392" r:id="rId4"/>
    <p:sldLayoutId id="2147489393" r:id="rId5"/>
    <p:sldLayoutId id="2147489394" r:id="rId6"/>
    <p:sldLayoutId id="2147489395" r:id="rId7"/>
    <p:sldLayoutId id="2147489396" r:id="rId8"/>
    <p:sldLayoutId id="2147489397" r:id="rId9"/>
    <p:sldLayoutId id="2147489398" r:id="rId10"/>
    <p:sldLayoutId id="2147489399" r:id="rId11"/>
  </p:sldLayoutIdLst>
  <p:hf hdr="0" ftr="0" dt="0"/>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4099" name="テキスト プレースホルダー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ea typeface="ＭＳ Ｐゴシック"/>
              </a:defRPr>
            </a:lvl1pPr>
          </a:lstStyle>
          <a:p>
            <a:pPr>
              <a:defRPr/>
            </a:pPr>
            <a:fld id="{82B9C3F9-B3B9-4D0A-9AFB-C9E8EF91789B}" type="datetime1">
              <a:rPr lang="ja-JP" altLang="en-US"/>
              <a:pPr>
                <a:defRPr/>
              </a:pPr>
              <a:t>2021/4/5</a:t>
            </a:fld>
            <a:endParaRPr lang="ja-JP" altLang="en-US"/>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ea typeface="ＭＳ Ｐゴシック" panose="020B0600070205080204" pitchFamily="50" charset="-128"/>
              </a:defRPr>
            </a:lvl1pPr>
          </a:lstStyle>
          <a:p>
            <a:pPr>
              <a:defRPr/>
            </a:pPr>
            <a:fld id="{9AF12496-E5CF-4A42-9AA8-8FA6D6F3542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9400" r:id="rId1"/>
    <p:sldLayoutId id="2147489401" r:id="rId2"/>
    <p:sldLayoutId id="2147489402" r:id="rId3"/>
    <p:sldLayoutId id="2147489403" r:id="rId4"/>
    <p:sldLayoutId id="2147489404" r:id="rId5"/>
    <p:sldLayoutId id="2147489405" r:id="rId6"/>
    <p:sldLayoutId id="2147489406" r:id="rId7"/>
    <p:sldLayoutId id="2147489407" r:id="rId8"/>
    <p:sldLayoutId id="2147489408" r:id="rId9"/>
    <p:sldLayoutId id="2147489409" r:id="rId10"/>
    <p:sldLayoutId id="2147489410" r:id="rId11"/>
  </p:sldLayoutIdLst>
  <p:hf hdr="0" ftr="0" dt="0"/>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5123" name="テキスト プレースホルダー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ea typeface="ＭＳ Ｐゴシック"/>
              </a:defRPr>
            </a:lvl1pPr>
          </a:lstStyle>
          <a:p>
            <a:pPr>
              <a:defRPr/>
            </a:pPr>
            <a:fld id="{AE410C25-5FD8-4A06-AE0A-D9DB500250A9}" type="datetime1">
              <a:rPr lang="ja-JP" altLang="en-US"/>
              <a:pPr>
                <a:defRPr/>
              </a:pPr>
              <a:t>2021/4/5</a:t>
            </a:fld>
            <a:endParaRPr lang="ja-JP" altLang="en-US"/>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ea typeface="ＭＳ Ｐゴシック" panose="020B0600070205080204" pitchFamily="50" charset="-128"/>
              </a:defRPr>
            </a:lvl1pPr>
          </a:lstStyle>
          <a:p>
            <a:pPr>
              <a:defRPr/>
            </a:pPr>
            <a:fld id="{FB60A2CC-3D50-4F23-8EF0-14CF5E90165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9411" r:id="rId1"/>
    <p:sldLayoutId id="2147489412" r:id="rId2"/>
    <p:sldLayoutId id="2147489413" r:id="rId3"/>
    <p:sldLayoutId id="2147489414" r:id="rId4"/>
    <p:sldLayoutId id="2147489415" r:id="rId5"/>
    <p:sldLayoutId id="2147489416" r:id="rId6"/>
    <p:sldLayoutId id="2147489417" r:id="rId7"/>
    <p:sldLayoutId id="2147489418" r:id="rId8"/>
    <p:sldLayoutId id="2147489419" r:id="rId9"/>
    <p:sldLayoutId id="2147489420" r:id="rId10"/>
    <p:sldLayoutId id="2147489421" r:id="rId11"/>
  </p:sldLayoutIdLst>
  <p:hf hdr="0" ftr="0" dt="0"/>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4.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2.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lgn="ctr">
              <a:buNone/>
            </a:pPr>
            <a:endParaRPr lang="en-US" altLang="ja-JP" dirty="0" smtClean="0"/>
          </a:p>
          <a:p>
            <a:pPr marL="0" indent="0" algn="ctr">
              <a:buNone/>
            </a:pPr>
            <a:r>
              <a:rPr lang="ja-JP" altLang="en-US" sz="3000" dirty="0"/>
              <a:t>「がん教育</a:t>
            </a:r>
            <a:r>
              <a:rPr lang="ja-JP" altLang="en-US" sz="3000" dirty="0" smtClean="0"/>
              <a:t>」補助資料</a:t>
            </a:r>
            <a:r>
              <a:rPr lang="ja-JP" altLang="en-US" sz="3000" dirty="0"/>
              <a:t>について</a:t>
            </a:r>
            <a:endParaRPr lang="en-US" altLang="ja-JP" sz="3000" dirty="0"/>
          </a:p>
          <a:p>
            <a:pPr marL="0" indent="0" algn="ctr">
              <a:buNone/>
            </a:pPr>
            <a:endParaRPr lang="en-US" altLang="ja-JP" sz="3000" dirty="0"/>
          </a:p>
          <a:p>
            <a:pPr marL="0" indent="0" algn="ctr">
              <a:buNone/>
            </a:pPr>
            <a:r>
              <a:rPr lang="ja-JP" altLang="en-US" sz="1800" dirty="0"/>
              <a:t>学校の事情を踏まえ、取捨</a:t>
            </a:r>
            <a:r>
              <a:rPr lang="ja-JP" altLang="en-US" sz="1800" dirty="0" smtClean="0"/>
              <a:t>選択してください。</a:t>
            </a:r>
            <a:endParaRPr lang="ja-JP" altLang="en-US" sz="1800" dirty="0"/>
          </a:p>
        </p:txBody>
      </p:sp>
      <p:sp>
        <p:nvSpPr>
          <p:cNvPr id="4" name="スライド番号プレースホルダー 3"/>
          <p:cNvSpPr>
            <a:spLocks noGrp="1"/>
          </p:cNvSpPr>
          <p:nvPr>
            <p:ph type="sldNum" sz="quarter" idx="12"/>
          </p:nvPr>
        </p:nvSpPr>
        <p:spPr/>
        <p:txBody>
          <a:bodyPr/>
          <a:lstStyle/>
          <a:p>
            <a:pPr>
              <a:defRPr/>
            </a:pPr>
            <a:fld id="{A925867E-9006-4C4E-83E3-A3F7D145F36C}" type="slidenum">
              <a:rPr lang="ja-JP" altLang="en-US" smtClean="0"/>
              <a:pPr>
                <a:defRPr/>
              </a:pPr>
              <a:t>1</a:t>
            </a:fld>
            <a:endParaRPr lang="ja-JP" altLang="en-US"/>
          </a:p>
        </p:txBody>
      </p:sp>
    </p:spTree>
    <p:extLst>
      <p:ext uri="{BB962C8B-B14F-4D97-AF65-F5344CB8AC3E}">
        <p14:creationId xmlns:p14="http://schemas.microsoft.com/office/powerpoint/2010/main" val="154776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575198" y="326761"/>
            <a:ext cx="5829300" cy="864395"/>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2400" dirty="0">
                <a:solidFill>
                  <a:prstClr val="black"/>
                </a:solidFill>
              </a:rPr>
              <a:t>「がん」はどんな病気？</a:t>
            </a:r>
            <a:r>
              <a:rPr lang="en-US" altLang="ja-JP" sz="2400" dirty="0">
                <a:solidFill>
                  <a:prstClr val="black"/>
                </a:solidFill>
              </a:rPr>
              <a:t/>
            </a:r>
            <a:br>
              <a:rPr lang="en-US" altLang="ja-JP" sz="2400" dirty="0">
                <a:solidFill>
                  <a:prstClr val="black"/>
                </a:solidFill>
              </a:rPr>
            </a:br>
            <a:r>
              <a:rPr lang="ja-JP" altLang="en-US" sz="2400" dirty="0">
                <a:solidFill>
                  <a:prstClr val="black"/>
                </a:solidFill>
              </a:rPr>
              <a:t>～なりやすい年齢～</a:t>
            </a:r>
          </a:p>
        </p:txBody>
      </p:sp>
      <p:sp>
        <p:nvSpPr>
          <p:cNvPr id="18" name="タイトル 1"/>
          <p:cNvSpPr txBox="1">
            <a:spLocks/>
          </p:cNvSpPr>
          <p:nvPr/>
        </p:nvSpPr>
        <p:spPr>
          <a:xfrm>
            <a:off x="5278041" y="6405024"/>
            <a:ext cx="3865959" cy="34528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defRPr/>
            </a:pPr>
            <a:r>
              <a:rPr lang="ja-JP" altLang="en-US" sz="1600" dirty="0">
                <a:solidFill>
                  <a:prstClr val="black"/>
                </a:solidFill>
              </a:rPr>
              <a:t>出典：愛知県のがん登録</a:t>
            </a:r>
            <a:r>
              <a:rPr lang="ja-JP" altLang="en-US" sz="1600" dirty="0" smtClean="0">
                <a:solidFill>
                  <a:prstClr val="black"/>
                </a:solidFill>
              </a:rPr>
              <a:t>（</a:t>
            </a:r>
            <a:r>
              <a:rPr lang="en-US" altLang="ja-JP" sz="1600" dirty="0" smtClean="0">
                <a:solidFill>
                  <a:prstClr val="black"/>
                </a:solidFill>
              </a:rPr>
              <a:t>2017</a:t>
            </a:r>
            <a:r>
              <a:rPr lang="ja-JP" altLang="en-US" sz="1600" dirty="0" smtClean="0">
                <a:solidFill>
                  <a:prstClr val="black"/>
                </a:solidFill>
              </a:rPr>
              <a:t>年</a:t>
            </a:r>
            <a:r>
              <a:rPr lang="en-US" altLang="ja-JP" sz="1600" dirty="0">
                <a:solidFill>
                  <a:prstClr val="black"/>
                </a:solidFill>
              </a:rPr>
              <a:t>)</a:t>
            </a:r>
            <a:endParaRPr lang="ja-JP" altLang="en-US" sz="1600" dirty="0">
              <a:solidFill>
                <a:prstClr val="black"/>
              </a:solidFill>
            </a:endParaRPr>
          </a:p>
        </p:txBody>
      </p:sp>
      <p:grpSp>
        <p:nvGrpSpPr>
          <p:cNvPr id="11" name="グループ化 10"/>
          <p:cNvGrpSpPr>
            <a:grpSpLocks/>
          </p:cNvGrpSpPr>
          <p:nvPr/>
        </p:nvGrpSpPr>
        <p:grpSpPr bwMode="auto">
          <a:xfrm>
            <a:off x="381000" y="838200"/>
            <a:ext cx="8229600" cy="5566824"/>
            <a:chOff x="0" y="0"/>
            <a:chExt cx="4572000" cy="4695825"/>
          </a:xfrm>
        </p:grpSpPr>
        <p:graphicFrame>
          <p:nvGraphicFramePr>
            <p:cNvPr id="12" name="グラフ 11"/>
            <p:cNvGraphicFramePr>
              <a:graphicFrameLocks/>
            </p:cNvGraphicFramePr>
            <p:nvPr>
              <p:extLst>
                <p:ext uri="{D42A27DB-BD31-4B8C-83A1-F6EECF244321}">
                  <p14:modId xmlns:p14="http://schemas.microsoft.com/office/powerpoint/2010/main" val="2087258282"/>
                </p:ext>
              </p:extLst>
            </p:nvPr>
          </p:nvGraphicFramePr>
          <p:xfrm>
            <a:off x="0" y="0"/>
            <a:ext cx="4572000" cy="4695825"/>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3"/>
            <p:cNvSpPr txBox="1"/>
            <p:nvPr/>
          </p:nvSpPr>
          <p:spPr>
            <a:xfrm>
              <a:off x="3670056" y="1657350"/>
              <a:ext cx="245972" cy="33750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000" b="1" dirty="0"/>
                <a:t>胃</a:t>
              </a:r>
            </a:p>
          </p:txBody>
        </p:sp>
        <p:sp>
          <p:nvSpPr>
            <p:cNvPr id="14" name="テキスト ボックス 4"/>
            <p:cNvSpPr txBox="1"/>
            <p:nvPr/>
          </p:nvSpPr>
          <p:spPr>
            <a:xfrm>
              <a:off x="4139712" y="1095375"/>
              <a:ext cx="276225" cy="33750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000" b="1" dirty="0"/>
                <a:t>肺</a:t>
              </a:r>
            </a:p>
          </p:txBody>
        </p:sp>
        <p:sp>
          <p:nvSpPr>
            <p:cNvPr id="15" name="テキスト ボックス 5"/>
            <p:cNvSpPr txBox="1"/>
            <p:nvPr/>
          </p:nvSpPr>
          <p:spPr>
            <a:xfrm>
              <a:off x="3968262" y="1952625"/>
              <a:ext cx="389352" cy="33750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000" b="1" dirty="0"/>
                <a:t>大腸</a:t>
              </a:r>
            </a:p>
          </p:txBody>
        </p:sp>
        <p:sp>
          <p:nvSpPr>
            <p:cNvPr id="16" name="テキスト ボックス 6"/>
            <p:cNvSpPr txBox="1"/>
            <p:nvPr/>
          </p:nvSpPr>
          <p:spPr>
            <a:xfrm>
              <a:off x="3876675" y="2867025"/>
              <a:ext cx="389352" cy="33750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000" b="1" dirty="0"/>
                <a:t>肝臓</a:t>
              </a:r>
            </a:p>
          </p:txBody>
        </p:sp>
        <p:sp>
          <p:nvSpPr>
            <p:cNvPr id="17" name="テキスト ボックス 22"/>
            <p:cNvSpPr txBox="1"/>
            <p:nvPr/>
          </p:nvSpPr>
          <p:spPr>
            <a:xfrm>
              <a:off x="3085090" y="1615117"/>
              <a:ext cx="532732" cy="33750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000" b="1" dirty="0"/>
                <a:t>前立腺</a:t>
              </a:r>
            </a:p>
          </p:txBody>
        </p:sp>
      </p:grpSp>
    </p:spTree>
    <p:extLst>
      <p:ext uri="{BB962C8B-B14F-4D97-AF65-F5344CB8AC3E}">
        <p14:creationId xmlns:p14="http://schemas.microsoft.com/office/powerpoint/2010/main" val="2053678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a:grpSpLocks/>
          </p:cNvGrpSpPr>
          <p:nvPr/>
        </p:nvGrpSpPr>
        <p:grpSpPr bwMode="auto">
          <a:xfrm>
            <a:off x="522400" y="914400"/>
            <a:ext cx="8305800" cy="5417929"/>
            <a:chOff x="161725" y="-12412"/>
            <a:chExt cx="4572000" cy="4686300"/>
          </a:xfrm>
        </p:grpSpPr>
        <p:grpSp>
          <p:nvGrpSpPr>
            <p:cNvPr id="17" name="グループ化 16"/>
            <p:cNvGrpSpPr>
              <a:grpSpLocks/>
            </p:cNvGrpSpPr>
            <p:nvPr/>
          </p:nvGrpSpPr>
          <p:grpSpPr bwMode="auto">
            <a:xfrm>
              <a:off x="161725" y="-12412"/>
              <a:ext cx="4572000" cy="4686300"/>
              <a:chOff x="161725" y="-12412"/>
              <a:chExt cx="4572000" cy="4686300"/>
            </a:xfrm>
          </p:grpSpPr>
          <p:graphicFrame>
            <p:nvGraphicFramePr>
              <p:cNvPr id="25" name="グラフ 24"/>
              <p:cNvGraphicFramePr>
                <a:graphicFrameLocks/>
              </p:cNvGraphicFramePr>
              <p:nvPr>
                <p:extLst>
                  <p:ext uri="{D42A27DB-BD31-4B8C-83A1-F6EECF244321}">
                    <p14:modId xmlns:p14="http://schemas.microsoft.com/office/powerpoint/2010/main" val="2370224376"/>
                  </p:ext>
                </p:extLst>
              </p:nvPr>
            </p:nvGraphicFramePr>
            <p:xfrm>
              <a:off x="161725" y="-12412"/>
              <a:ext cx="4572000" cy="4686300"/>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グループ化 26"/>
              <p:cNvGrpSpPr>
                <a:grpSpLocks/>
              </p:cNvGrpSpPr>
              <p:nvPr/>
            </p:nvGrpSpPr>
            <p:grpSpPr bwMode="auto">
              <a:xfrm>
                <a:off x="1442411" y="2325333"/>
                <a:ext cx="1363705" cy="1349609"/>
                <a:chOff x="1442411" y="2325333"/>
                <a:chExt cx="1363705" cy="1349609"/>
              </a:xfrm>
            </p:grpSpPr>
            <p:sp>
              <p:nvSpPr>
                <p:cNvPr id="28" name="円/楕円 53"/>
                <p:cNvSpPr/>
                <p:nvPr/>
              </p:nvSpPr>
              <p:spPr>
                <a:xfrm rot="19663331">
                  <a:off x="1461574" y="2325333"/>
                  <a:ext cx="1344542" cy="447774"/>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29" name="円/楕円 54"/>
                <p:cNvSpPr/>
                <p:nvPr/>
              </p:nvSpPr>
              <p:spPr>
                <a:xfrm rot="20676624">
                  <a:off x="1442411" y="3354787"/>
                  <a:ext cx="1275109" cy="320155"/>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grpSp>
        </p:grpSp>
        <p:grpSp>
          <p:nvGrpSpPr>
            <p:cNvPr id="18" name="グループ化 17"/>
            <p:cNvGrpSpPr>
              <a:grpSpLocks/>
            </p:cNvGrpSpPr>
            <p:nvPr/>
          </p:nvGrpSpPr>
          <p:grpSpPr bwMode="auto">
            <a:xfrm>
              <a:off x="2933787" y="1130748"/>
              <a:ext cx="1742995" cy="2668456"/>
              <a:chOff x="2933787" y="1130748"/>
              <a:chExt cx="1742995" cy="2668456"/>
            </a:xfrm>
          </p:grpSpPr>
          <p:sp>
            <p:nvSpPr>
              <p:cNvPr id="19" name="テキスト ボックス 10"/>
              <p:cNvSpPr txBox="1"/>
              <p:nvPr/>
            </p:nvSpPr>
            <p:spPr>
              <a:xfrm>
                <a:off x="4294940" y="2015308"/>
                <a:ext cx="295291" cy="3584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000" b="1" dirty="0"/>
                  <a:t>胃</a:t>
                </a:r>
              </a:p>
            </p:txBody>
          </p:sp>
          <p:sp>
            <p:nvSpPr>
              <p:cNvPr id="20" name="テキスト ボックス 11"/>
              <p:cNvSpPr txBox="1"/>
              <p:nvPr/>
            </p:nvSpPr>
            <p:spPr>
              <a:xfrm>
                <a:off x="3195186" y="2650653"/>
                <a:ext cx="285768" cy="3584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000" b="1" dirty="0"/>
                  <a:t>肺</a:t>
                </a:r>
              </a:p>
            </p:txBody>
          </p:sp>
          <p:sp>
            <p:nvSpPr>
              <p:cNvPr id="21" name="テキスト ボックス 12"/>
              <p:cNvSpPr txBox="1"/>
              <p:nvPr/>
            </p:nvSpPr>
            <p:spPr>
              <a:xfrm>
                <a:off x="4076668" y="1130748"/>
                <a:ext cx="600114" cy="3584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000" b="1" dirty="0"/>
                  <a:t>大腸</a:t>
                </a:r>
              </a:p>
            </p:txBody>
          </p:sp>
          <p:sp>
            <p:nvSpPr>
              <p:cNvPr id="22" name="テキスト ボックス 13"/>
              <p:cNvSpPr txBox="1"/>
              <p:nvPr/>
            </p:nvSpPr>
            <p:spPr>
              <a:xfrm>
                <a:off x="3982126" y="2914644"/>
                <a:ext cx="385780" cy="35842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000" b="1" dirty="0"/>
                  <a:t>肝臓</a:t>
                </a:r>
              </a:p>
            </p:txBody>
          </p:sp>
          <p:sp>
            <p:nvSpPr>
              <p:cNvPr id="23" name="テキスト ボックス 14"/>
              <p:cNvSpPr txBox="1"/>
              <p:nvPr/>
            </p:nvSpPr>
            <p:spPr>
              <a:xfrm>
                <a:off x="2933787" y="2002211"/>
                <a:ext cx="385780" cy="35842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000" b="1" dirty="0"/>
                  <a:t>乳房</a:t>
                </a:r>
              </a:p>
            </p:txBody>
          </p:sp>
          <p:sp>
            <p:nvSpPr>
              <p:cNvPr id="24" name="テキスト ボックス 15"/>
              <p:cNvSpPr txBox="1"/>
              <p:nvPr/>
            </p:nvSpPr>
            <p:spPr>
              <a:xfrm>
                <a:off x="4066734" y="3500091"/>
                <a:ext cx="456412" cy="299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2000" b="1" dirty="0"/>
                  <a:t>子宮</a:t>
                </a:r>
              </a:p>
            </p:txBody>
          </p:sp>
        </p:grpSp>
      </p:grpSp>
      <p:sp>
        <p:nvSpPr>
          <p:cNvPr id="4" name="タイトル 1"/>
          <p:cNvSpPr txBox="1">
            <a:spLocks/>
          </p:cNvSpPr>
          <p:nvPr/>
        </p:nvSpPr>
        <p:spPr>
          <a:xfrm>
            <a:off x="1668065" y="139790"/>
            <a:ext cx="5829300" cy="864395"/>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2400" dirty="0">
                <a:solidFill>
                  <a:prstClr val="black"/>
                </a:solidFill>
              </a:rPr>
              <a:t>「がん」はどんな病気？</a:t>
            </a:r>
            <a:r>
              <a:rPr lang="en-US" altLang="ja-JP" sz="2400" dirty="0">
                <a:solidFill>
                  <a:prstClr val="black"/>
                </a:solidFill>
              </a:rPr>
              <a:t/>
            </a:r>
            <a:br>
              <a:rPr lang="en-US" altLang="ja-JP" sz="2400" dirty="0">
                <a:solidFill>
                  <a:prstClr val="black"/>
                </a:solidFill>
              </a:rPr>
            </a:br>
            <a:r>
              <a:rPr lang="ja-JP" altLang="en-US" sz="2400" dirty="0">
                <a:solidFill>
                  <a:prstClr val="black"/>
                </a:solidFill>
              </a:rPr>
              <a:t>～なりやすい年齢～</a:t>
            </a:r>
          </a:p>
        </p:txBody>
      </p:sp>
      <p:sp>
        <p:nvSpPr>
          <p:cNvPr id="26" name="タイトル 1"/>
          <p:cNvSpPr txBox="1">
            <a:spLocks/>
          </p:cNvSpPr>
          <p:nvPr/>
        </p:nvSpPr>
        <p:spPr>
          <a:xfrm>
            <a:off x="5374197" y="6346184"/>
            <a:ext cx="3454003" cy="321445"/>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defRPr/>
            </a:pPr>
            <a:r>
              <a:rPr lang="ja-JP" altLang="en-US" sz="1600" dirty="0">
                <a:solidFill>
                  <a:prstClr val="black"/>
                </a:solidFill>
              </a:rPr>
              <a:t>出典：愛知県のがん登録</a:t>
            </a:r>
            <a:r>
              <a:rPr lang="ja-JP" altLang="en-US" sz="1600" dirty="0" smtClean="0">
                <a:solidFill>
                  <a:prstClr val="black"/>
                </a:solidFill>
              </a:rPr>
              <a:t>（</a:t>
            </a:r>
            <a:r>
              <a:rPr lang="en-US" altLang="ja-JP" sz="1600" dirty="0" smtClean="0">
                <a:solidFill>
                  <a:prstClr val="black"/>
                </a:solidFill>
              </a:rPr>
              <a:t>2017</a:t>
            </a:r>
            <a:r>
              <a:rPr lang="ja-JP" altLang="en-US" sz="1600" dirty="0" smtClean="0">
                <a:solidFill>
                  <a:prstClr val="black"/>
                </a:solidFill>
              </a:rPr>
              <a:t>年</a:t>
            </a:r>
            <a:r>
              <a:rPr lang="en-US" altLang="ja-JP" sz="1600" dirty="0">
                <a:solidFill>
                  <a:prstClr val="black"/>
                </a:solidFill>
              </a:rPr>
              <a:t>)</a:t>
            </a:r>
            <a:endParaRPr lang="ja-JP" altLang="en-US" sz="1600" dirty="0">
              <a:solidFill>
                <a:prstClr val="black"/>
              </a:solidFill>
            </a:endParaRPr>
          </a:p>
        </p:txBody>
      </p:sp>
      <p:sp>
        <p:nvSpPr>
          <p:cNvPr id="14" name="角丸四角形吹き出し 13"/>
          <p:cNvSpPr/>
          <p:nvPr/>
        </p:nvSpPr>
        <p:spPr>
          <a:xfrm>
            <a:off x="1418499" y="2282688"/>
            <a:ext cx="2753915" cy="1147065"/>
          </a:xfrm>
          <a:prstGeom prst="wedgeRoundRectCallout">
            <a:avLst>
              <a:gd name="adj1" fmla="val 42300"/>
              <a:gd name="adj2" fmla="val 70986"/>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632331" y="2340008"/>
            <a:ext cx="2437804" cy="10245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68580" tIns="34290" rIns="68580" bIns="34290" rtlCol="0">
            <a:noAutofit/>
          </a:bodyPr>
          <a:lstStyle/>
          <a:p>
            <a:r>
              <a:rPr lang="ja-JP" altLang="en-US" sz="2000" dirty="0">
                <a:solidFill>
                  <a:schemeClr val="tx1"/>
                </a:solidFill>
                <a:latin typeface="HGP創英角ﾎﾟｯﾌﾟ体" panose="040B0A00000000000000" pitchFamily="50" charset="-128"/>
                <a:ea typeface="HGP創英角ﾎﾟｯﾌﾟ体" panose="040B0A00000000000000" pitchFamily="50" charset="-128"/>
              </a:rPr>
              <a:t>乳がん、子宮がんは特に若い世代に多くなっています！</a:t>
            </a:r>
          </a:p>
        </p:txBody>
      </p:sp>
    </p:spTree>
    <p:extLst>
      <p:ext uri="{BB962C8B-B14F-4D97-AF65-F5344CB8AC3E}">
        <p14:creationId xmlns:p14="http://schemas.microsoft.com/office/powerpoint/2010/main" val="1076620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a:xfrm>
            <a:off x="1524000" y="346986"/>
            <a:ext cx="6172200" cy="638175"/>
          </a:xfrm>
        </p:spPr>
        <p:txBody>
          <a:bodyPr/>
          <a:lstStyle/>
          <a:p>
            <a:pPr eaLnBrk="1" hangingPunct="1"/>
            <a:r>
              <a:rPr lang="ja-JP" altLang="en-US" dirty="0" smtClean="0"/>
              <a:t>「小児がん」について</a:t>
            </a:r>
          </a:p>
        </p:txBody>
      </p:sp>
      <p:sp>
        <p:nvSpPr>
          <p:cNvPr id="3" name="コンテンツ プレースホルダー 2"/>
          <p:cNvSpPr>
            <a:spLocks noGrp="1"/>
          </p:cNvSpPr>
          <p:nvPr>
            <p:ph idx="1"/>
          </p:nvPr>
        </p:nvSpPr>
        <p:spPr>
          <a:xfrm>
            <a:off x="1113672" y="1074747"/>
            <a:ext cx="7311736" cy="1328735"/>
          </a:xfrm>
        </p:spPr>
        <p:txBody>
          <a:bodyPr rtlCol="0">
            <a:noAutofit/>
          </a:bodyPr>
          <a:lstStyle/>
          <a:p>
            <a:pPr marL="0" indent="0" eaLnBrk="1" fontAlgn="auto" hangingPunct="1">
              <a:spcAft>
                <a:spcPts val="0"/>
              </a:spcAft>
              <a:buNone/>
              <a:defRPr/>
            </a:pPr>
            <a:r>
              <a:rPr lang="ja-JP" altLang="en-US" sz="2100" dirty="0"/>
              <a:t>１５歳以下の子どもがなる「小児がん」もあります。　</a:t>
            </a:r>
            <a:endParaRPr lang="en-US" altLang="ja-JP" sz="2100" dirty="0"/>
          </a:p>
          <a:p>
            <a:pPr marL="0" indent="0" eaLnBrk="1" fontAlgn="auto" hangingPunct="1">
              <a:spcAft>
                <a:spcPts val="0"/>
              </a:spcAft>
              <a:buNone/>
              <a:defRPr/>
            </a:pPr>
            <a:r>
              <a:rPr lang="ja-JP" altLang="en-US" sz="2100" dirty="0"/>
              <a:t>小児がんは、大人のがんと異なり、発生はまれで</a:t>
            </a:r>
            <a:r>
              <a:rPr lang="ja-JP" altLang="en-US" sz="2100" dirty="0" smtClean="0"/>
              <a:t>、原因が</a:t>
            </a:r>
            <a:endParaRPr lang="en-US" altLang="ja-JP" sz="2100" dirty="0" smtClean="0"/>
          </a:p>
          <a:p>
            <a:pPr marL="0" indent="0" eaLnBrk="1" fontAlgn="auto" hangingPunct="1">
              <a:spcAft>
                <a:spcPts val="0"/>
              </a:spcAft>
              <a:buNone/>
              <a:defRPr/>
            </a:pPr>
            <a:r>
              <a:rPr lang="ja-JP" altLang="en-US" sz="2100" dirty="0" smtClean="0"/>
              <a:t>よく</a:t>
            </a:r>
            <a:r>
              <a:rPr lang="ja-JP" altLang="en-US" sz="2100" dirty="0"/>
              <a:t>分かっていないがんもあります。　</a:t>
            </a:r>
            <a:endParaRPr lang="en-US" altLang="ja-JP" sz="2700" dirty="0"/>
          </a:p>
        </p:txBody>
      </p:sp>
      <p:graphicFrame>
        <p:nvGraphicFramePr>
          <p:cNvPr id="6" name="表 5"/>
          <p:cNvGraphicFramePr>
            <a:graphicFrameLocks noGrp="1"/>
          </p:cNvGraphicFramePr>
          <p:nvPr>
            <p:extLst>
              <p:ext uri="{D42A27DB-BD31-4B8C-83A1-F6EECF244321}">
                <p14:modId xmlns:p14="http://schemas.microsoft.com/office/powerpoint/2010/main" val="2116131870"/>
              </p:ext>
            </p:extLst>
          </p:nvPr>
        </p:nvGraphicFramePr>
        <p:xfrm>
          <a:off x="838201" y="2808389"/>
          <a:ext cx="7587207" cy="2161508"/>
        </p:xfrm>
        <a:graphic>
          <a:graphicData uri="http://schemas.openxmlformats.org/drawingml/2006/table">
            <a:tbl>
              <a:tblPr firstRow="1" bandRow="1">
                <a:tableStyleId>{5C22544A-7EE6-4342-B048-85BDC9FD1C3A}</a:tableStyleId>
              </a:tblPr>
              <a:tblGrid>
                <a:gridCol w="1379411">
                  <a:extLst>
                    <a:ext uri="{9D8B030D-6E8A-4147-A177-3AD203B41FA5}">
                      <a16:colId xmlns:a16="http://schemas.microsoft.com/office/drawing/2014/main" val="20000"/>
                    </a:ext>
                  </a:extLst>
                </a:gridCol>
                <a:gridCol w="1551949">
                  <a:extLst>
                    <a:ext uri="{9D8B030D-6E8A-4147-A177-3AD203B41FA5}">
                      <a16:colId xmlns:a16="http://schemas.microsoft.com/office/drawing/2014/main" val="20001"/>
                    </a:ext>
                  </a:extLst>
                </a:gridCol>
                <a:gridCol w="1551949">
                  <a:extLst>
                    <a:ext uri="{9D8B030D-6E8A-4147-A177-3AD203B41FA5}">
                      <a16:colId xmlns:a16="http://schemas.microsoft.com/office/drawing/2014/main" val="20002"/>
                    </a:ext>
                  </a:extLst>
                </a:gridCol>
                <a:gridCol w="1682218">
                  <a:extLst>
                    <a:ext uri="{9D8B030D-6E8A-4147-A177-3AD203B41FA5}">
                      <a16:colId xmlns:a16="http://schemas.microsoft.com/office/drawing/2014/main" val="20003"/>
                    </a:ext>
                  </a:extLst>
                </a:gridCol>
                <a:gridCol w="1421680">
                  <a:extLst>
                    <a:ext uri="{9D8B030D-6E8A-4147-A177-3AD203B41FA5}">
                      <a16:colId xmlns:a16="http://schemas.microsoft.com/office/drawing/2014/main" val="20004"/>
                    </a:ext>
                  </a:extLst>
                </a:gridCol>
              </a:tblGrid>
              <a:tr h="540377">
                <a:tc>
                  <a:txBody>
                    <a:bodyPr/>
                    <a:lstStyle/>
                    <a:p>
                      <a:pPr algn="ctr"/>
                      <a:endParaRPr kumimoji="1" lang="ja-JP" altLang="en-US" sz="2800" dirty="0"/>
                    </a:p>
                  </a:txBody>
                  <a:tcPr marL="69760" marR="69760" marT="34899" marB="34899"/>
                </a:tc>
                <a:tc>
                  <a:txBody>
                    <a:bodyPr/>
                    <a:lstStyle/>
                    <a:p>
                      <a:pPr algn="ctr"/>
                      <a:r>
                        <a:rPr kumimoji="1" lang="en-US" altLang="ja-JP" sz="2800" dirty="0" smtClean="0"/>
                        <a:t>0</a:t>
                      </a:r>
                      <a:r>
                        <a:rPr kumimoji="1" lang="ja-JP" altLang="en-US" sz="2800" dirty="0" smtClean="0"/>
                        <a:t>～</a:t>
                      </a:r>
                      <a:r>
                        <a:rPr kumimoji="1" lang="en-US" altLang="ja-JP" sz="2800" dirty="0" smtClean="0"/>
                        <a:t>4</a:t>
                      </a:r>
                      <a:r>
                        <a:rPr kumimoji="1" lang="ja-JP" altLang="en-US" sz="2800" dirty="0" smtClean="0"/>
                        <a:t>歳</a:t>
                      </a:r>
                      <a:endParaRPr kumimoji="1" lang="ja-JP" altLang="en-US" sz="2800" dirty="0"/>
                    </a:p>
                  </a:txBody>
                  <a:tcPr marL="69760" marR="69760" marT="34899" marB="34899"/>
                </a:tc>
                <a:tc>
                  <a:txBody>
                    <a:bodyPr/>
                    <a:lstStyle/>
                    <a:p>
                      <a:pPr algn="ctr"/>
                      <a:r>
                        <a:rPr kumimoji="1" lang="en-US" altLang="ja-JP" sz="2800" dirty="0" smtClean="0"/>
                        <a:t>5</a:t>
                      </a:r>
                      <a:r>
                        <a:rPr kumimoji="1" lang="ja-JP" altLang="en-US" sz="2800" dirty="0" smtClean="0"/>
                        <a:t>～</a:t>
                      </a:r>
                      <a:r>
                        <a:rPr kumimoji="1" lang="en-US" altLang="ja-JP" sz="2800" dirty="0" smtClean="0"/>
                        <a:t>9</a:t>
                      </a:r>
                      <a:r>
                        <a:rPr kumimoji="1" lang="ja-JP" altLang="en-US" sz="2800" dirty="0" smtClean="0"/>
                        <a:t>歳</a:t>
                      </a:r>
                      <a:endParaRPr kumimoji="1" lang="ja-JP" altLang="en-US" sz="2800" dirty="0"/>
                    </a:p>
                  </a:txBody>
                  <a:tcPr marL="69760" marR="69760" marT="34899" marB="34899"/>
                </a:tc>
                <a:tc>
                  <a:txBody>
                    <a:bodyPr/>
                    <a:lstStyle/>
                    <a:p>
                      <a:pPr algn="ctr"/>
                      <a:r>
                        <a:rPr kumimoji="1" lang="en-US" altLang="ja-JP" sz="2800" dirty="0" smtClean="0"/>
                        <a:t>10</a:t>
                      </a:r>
                      <a:r>
                        <a:rPr kumimoji="1" lang="ja-JP" altLang="en-US" sz="2800" dirty="0" smtClean="0"/>
                        <a:t>～</a:t>
                      </a:r>
                      <a:r>
                        <a:rPr kumimoji="1" lang="en-US" altLang="ja-JP" sz="2800" dirty="0" smtClean="0"/>
                        <a:t>14</a:t>
                      </a:r>
                      <a:r>
                        <a:rPr kumimoji="1" lang="ja-JP" altLang="en-US" sz="2800" dirty="0" smtClean="0"/>
                        <a:t>歳</a:t>
                      </a:r>
                      <a:endParaRPr kumimoji="1" lang="ja-JP" altLang="en-US" sz="2800" dirty="0"/>
                    </a:p>
                  </a:txBody>
                  <a:tcPr marL="69760" marR="69760" marT="34899" marB="34899"/>
                </a:tc>
                <a:tc>
                  <a:txBody>
                    <a:bodyPr/>
                    <a:lstStyle/>
                    <a:p>
                      <a:pPr algn="ctr"/>
                      <a:r>
                        <a:rPr kumimoji="1" lang="ja-JP" altLang="en-US" sz="2800" dirty="0" smtClean="0"/>
                        <a:t>合計</a:t>
                      </a:r>
                      <a:endParaRPr kumimoji="1" lang="ja-JP" altLang="en-US" sz="2800" dirty="0"/>
                    </a:p>
                  </a:txBody>
                  <a:tcPr marL="69760" marR="69760" marT="34899" marB="34899"/>
                </a:tc>
                <a:extLst>
                  <a:ext uri="{0D108BD9-81ED-4DB2-BD59-A6C34878D82A}">
                    <a16:rowId xmlns:a16="http://schemas.microsoft.com/office/drawing/2014/main" val="10000"/>
                  </a:ext>
                </a:extLst>
              </a:tr>
              <a:tr h="540377">
                <a:tc>
                  <a:txBody>
                    <a:bodyPr/>
                    <a:lstStyle/>
                    <a:p>
                      <a:pPr algn="ctr"/>
                      <a:r>
                        <a:rPr kumimoji="1" lang="ja-JP" altLang="en-US" sz="2800" dirty="0" smtClean="0"/>
                        <a:t>男性</a:t>
                      </a:r>
                      <a:endParaRPr kumimoji="1" lang="ja-JP" altLang="en-US" sz="2800" dirty="0"/>
                    </a:p>
                  </a:txBody>
                  <a:tcPr marL="69760" marR="69760" marT="34899" marB="34899"/>
                </a:tc>
                <a:tc>
                  <a:txBody>
                    <a:bodyPr/>
                    <a:lstStyle/>
                    <a:p>
                      <a:pPr algn="ctr"/>
                      <a:r>
                        <a:rPr kumimoji="1" lang="ja-JP" altLang="en-US" sz="2800" dirty="0" smtClean="0"/>
                        <a:t>３０</a:t>
                      </a:r>
                      <a:endParaRPr kumimoji="1" lang="ja-JP" altLang="en-US" sz="2800" dirty="0"/>
                    </a:p>
                  </a:txBody>
                  <a:tcPr marL="69760" marR="69760" marT="34899" marB="34899"/>
                </a:tc>
                <a:tc>
                  <a:txBody>
                    <a:bodyPr/>
                    <a:lstStyle/>
                    <a:p>
                      <a:pPr algn="ctr"/>
                      <a:r>
                        <a:rPr kumimoji="1" lang="ja-JP" altLang="en-US" sz="2800" dirty="0" smtClean="0"/>
                        <a:t>２０</a:t>
                      </a:r>
                      <a:endParaRPr kumimoji="1" lang="ja-JP" altLang="en-US" sz="2800" dirty="0"/>
                    </a:p>
                  </a:txBody>
                  <a:tcPr marL="69760" marR="69760" marT="34899" marB="34899"/>
                </a:tc>
                <a:tc>
                  <a:txBody>
                    <a:bodyPr/>
                    <a:lstStyle/>
                    <a:p>
                      <a:pPr algn="ctr"/>
                      <a:r>
                        <a:rPr kumimoji="1" lang="ja-JP" altLang="en-US" sz="2800" dirty="0" smtClean="0"/>
                        <a:t>２８</a:t>
                      </a:r>
                      <a:endParaRPr kumimoji="1" lang="ja-JP" altLang="en-US" sz="2800" dirty="0"/>
                    </a:p>
                  </a:txBody>
                  <a:tcPr marL="69760" marR="69760" marT="34899" marB="34899"/>
                </a:tc>
                <a:tc>
                  <a:txBody>
                    <a:bodyPr/>
                    <a:lstStyle/>
                    <a:p>
                      <a:pPr algn="ctr"/>
                      <a:r>
                        <a:rPr kumimoji="1" lang="ja-JP" altLang="en-US" sz="2800" dirty="0" smtClean="0"/>
                        <a:t>７８</a:t>
                      </a:r>
                      <a:endParaRPr kumimoji="1" lang="ja-JP" altLang="en-US" sz="2800" dirty="0"/>
                    </a:p>
                  </a:txBody>
                  <a:tcPr marL="69760" marR="69760" marT="34899" marB="34899"/>
                </a:tc>
                <a:extLst>
                  <a:ext uri="{0D108BD9-81ED-4DB2-BD59-A6C34878D82A}">
                    <a16:rowId xmlns:a16="http://schemas.microsoft.com/office/drawing/2014/main" val="10001"/>
                  </a:ext>
                </a:extLst>
              </a:tr>
              <a:tr h="540377">
                <a:tc>
                  <a:txBody>
                    <a:bodyPr/>
                    <a:lstStyle/>
                    <a:p>
                      <a:pPr algn="ctr"/>
                      <a:r>
                        <a:rPr kumimoji="1" lang="ja-JP" altLang="en-US" sz="2800" dirty="0" smtClean="0"/>
                        <a:t>女性</a:t>
                      </a:r>
                      <a:endParaRPr kumimoji="1" lang="ja-JP" altLang="en-US" sz="2800" dirty="0"/>
                    </a:p>
                  </a:txBody>
                  <a:tcPr marL="69760" marR="69760" marT="34899" marB="34899"/>
                </a:tc>
                <a:tc>
                  <a:txBody>
                    <a:bodyPr/>
                    <a:lstStyle/>
                    <a:p>
                      <a:pPr algn="ctr"/>
                      <a:r>
                        <a:rPr kumimoji="1" lang="ja-JP" altLang="en-US" sz="2800" dirty="0" smtClean="0"/>
                        <a:t>３７</a:t>
                      </a:r>
                      <a:endParaRPr kumimoji="1" lang="ja-JP" altLang="en-US" sz="2800" dirty="0"/>
                    </a:p>
                  </a:txBody>
                  <a:tcPr marL="69760" marR="69760" marT="34899" marB="34899"/>
                </a:tc>
                <a:tc>
                  <a:txBody>
                    <a:bodyPr/>
                    <a:lstStyle/>
                    <a:p>
                      <a:pPr algn="ctr"/>
                      <a:r>
                        <a:rPr kumimoji="1" lang="ja-JP" altLang="en-US" sz="2800" dirty="0" smtClean="0"/>
                        <a:t>１３</a:t>
                      </a:r>
                      <a:endParaRPr kumimoji="1" lang="ja-JP" altLang="en-US" sz="2800" dirty="0"/>
                    </a:p>
                  </a:txBody>
                  <a:tcPr marL="69760" marR="69760" marT="34899" marB="34899"/>
                </a:tc>
                <a:tc>
                  <a:txBody>
                    <a:bodyPr/>
                    <a:lstStyle/>
                    <a:p>
                      <a:pPr algn="ctr"/>
                      <a:r>
                        <a:rPr kumimoji="1" lang="ja-JP" altLang="en-US" sz="2800" dirty="0" smtClean="0"/>
                        <a:t>１９</a:t>
                      </a:r>
                      <a:endParaRPr kumimoji="1" lang="ja-JP" altLang="en-US" sz="2800" dirty="0"/>
                    </a:p>
                  </a:txBody>
                  <a:tcPr marL="69760" marR="69760" marT="34899" marB="34899"/>
                </a:tc>
                <a:tc>
                  <a:txBody>
                    <a:bodyPr/>
                    <a:lstStyle/>
                    <a:p>
                      <a:pPr algn="ctr"/>
                      <a:r>
                        <a:rPr kumimoji="1" lang="ja-JP" altLang="en-US" sz="2800" dirty="0" smtClean="0"/>
                        <a:t>６９</a:t>
                      </a:r>
                      <a:endParaRPr kumimoji="1" lang="en-US" altLang="ja-JP" sz="2800" dirty="0" smtClean="0"/>
                    </a:p>
                  </a:txBody>
                  <a:tcPr marL="69760" marR="69760" marT="34899" marB="34899"/>
                </a:tc>
                <a:extLst>
                  <a:ext uri="{0D108BD9-81ED-4DB2-BD59-A6C34878D82A}">
                    <a16:rowId xmlns:a16="http://schemas.microsoft.com/office/drawing/2014/main" val="10002"/>
                  </a:ext>
                </a:extLst>
              </a:tr>
              <a:tr h="540377">
                <a:tc>
                  <a:txBody>
                    <a:bodyPr/>
                    <a:lstStyle/>
                    <a:p>
                      <a:pPr algn="ctr"/>
                      <a:r>
                        <a:rPr kumimoji="1" lang="ja-JP" altLang="en-US" sz="2800" dirty="0" smtClean="0"/>
                        <a:t>合計</a:t>
                      </a:r>
                      <a:endParaRPr kumimoji="1" lang="ja-JP" altLang="en-US" sz="2800" dirty="0"/>
                    </a:p>
                  </a:txBody>
                  <a:tcPr marL="69760" marR="69760" marT="34899" marB="34899"/>
                </a:tc>
                <a:tc>
                  <a:txBody>
                    <a:bodyPr/>
                    <a:lstStyle/>
                    <a:p>
                      <a:pPr algn="ctr"/>
                      <a:r>
                        <a:rPr kumimoji="1" lang="ja-JP" altLang="en-US" sz="2800" dirty="0" smtClean="0"/>
                        <a:t>６７</a:t>
                      </a:r>
                      <a:endParaRPr kumimoji="1" lang="ja-JP" altLang="en-US" sz="2800" dirty="0"/>
                    </a:p>
                  </a:txBody>
                  <a:tcPr marL="69760" marR="69760" marT="34899" marB="34899"/>
                </a:tc>
                <a:tc>
                  <a:txBody>
                    <a:bodyPr/>
                    <a:lstStyle/>
                    <a:p>
                      <a:pPr algn="ctr"/>
                      <a:r>
                        <a:rPr kumimoji="1" lang="ja-JP" altLang="en-US" sz="2800" dirty="0" smtClean="0"/>
                        <a:t>３３</a:t>
                      </a:r>
                      <a:endParaRPr kumimoji="1" lang="ja-JP" altLang="en-US" sz="2800" dirty="0"/>
                    </a:p>
                  </a:txBody>
                  <a:tcPr marL="69760" marR="69760" marT="34899" marB="34899"/>
                </a:tc>
                <a:tc>
                  <a:txBody>
                    <a:bodyPr/>
                    <a:lstStyle/>
                    <a:p>
                      <a:pPr algn="ctr"/>
                      <a:r>
                        <a:rPr kumimoji="1" lang="ja-JP" altLang="en-US" sz="2800" dirty="0" smtClean="0"/>
                        <a:t>４７</a:t>
                      </a:r>
                      <a:endParaRPr kumimoji="1" lang="ja-JP" altLang="en-US" sz="2800" dirty="0"/>
                    </a:p>
                  </a:txBody>
                  <a:tcPr marL="69760" marR="69760" marT="34899" marB="34899"/>
                </a:tc>
                <a:tc>
                  <a:txBody>
                    <a:bodyPr/>
                    <a:lstStyle/>
                    <a:p>
                      <a:pPr algn="ctr"/>
                      <a:r>
                        <a:rPr kumimoji="1" lang="ja-JP" altLang="en-US" sz="2800" dirty="0" smtClean="0"/>
                        <a:t>１４７</a:t>
                      </a:r>
                      <a:endParaRPr kumimoji="1" lang="ja-JP" altLang="en-US" sz="2800" dirty="0"/>
                    </a:p>
                  </a:txBody>
                  <a:tcPr marL="69760" marR="69760" marT="34899" marB="34899"/>
                </a:tc>
                <a:extLst>
                  <a:ext uri="{0D108BD9-81ED-4DB2-BD59-A6C34878D82A}">
                    <a16:rowId xmlns:a16="http://schemas.microsoft.com/office/drawing/2014/main" val="10003"/>
                  </a:ext>
                </a:extLst>
              </a:tr>
            </a:tbl>
          </a:graphicData>
        </a:graphic>
      </p:graphicFrame>
      <p:sp>
        <p:nvSpPr>
          <p:cNvPr id="77861" name="サブタイトル 2"/>
          <p:cNvSpPr txBox="1">
            <a:spLocks/>
          </p:cNvSpPr>
          <p:nvPr/>
        </p:nvSpPr>
        <p:spPr bwMode="auto">
          <a:xfrm>
            <a:off x="793285" y="2382419"/>
            <a:ext cx="6210300" cy="41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2400" dirty="0">
                <a:solidFill>
                  <a:srgbClr val="000000"/>
                </a:solidFill>
              </a:rPr>
              <a:t>【</a:t>
            </a:r>
            <a:r>
              <a:rPr lang="ja-JP" altLang="en-US" sz="2400" dirty="0">
                <a:solidFill>
                  <a:srgbClr val="000000"/>
                </a:solidFill>
              </a:rPr>
              <a:t>愛知県の小児がんり患者数</a:t>
            </a:r>
            <a:r>
              <a:rPr lang="en-US" altLang="ja-JP" sz="2400" dirty="0" smtClean="0">
                <a:solidFill>
                  <a:srgbClr val="000000"/>
                </a:solidFill>
              </a:rPr>
              <a:t>】</a:t>
            </a:r>
            <a:r>
              <a:rPr lang="ja-JP" altLang="en-US" sz="1800" dirty="0" smtClean="0">
                <a:solidFill>
                  <a:srgbClr val="000000"/>
                </a:solidFill>
              </a:rPr>
              <a:t>　　上皮内がんを除く</a:t>
            </a:r>
            <a:endParaRPr lang="ja-JP" altLang="en-US" sz="1800" dirty="0">
              <a:solidFill>
                <a:srgbClr val="000000"/>
              </a:solidFill>
            </a:endParaRPr>
          </a:p>
        </p:txBody>
      </p:sp>
      <p:sp>
        <p:nvSpPr>
          <p:cNvPr id="9" name="タイトル 1"/>
          <p:cNvSpPr txBox="1">
            <a:spLocks/>
          </p:cNvSpPr>
          <p:nvPr/>
        </p:nvSpPr>
        <p:spPr>
          <a:xfrm>
            <a:off x="838201" y="5181600"/>
            <a:ext cx="3531064" cy="34528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defRPr/>
            </a:pPr>
            <a:r>
              <a:rPr lang="ja-JP" altLang="en-US" sz="1600" dirty="0">
                <a:solidFill>
                  <a:prstClr val="black"/>
                </a:solidFill>
              </a:rPr>
              <a:t>出典：愛知県のがん登録</a:t>
            </a:r>
            <a:r>
              <a:rPr lang="ja-JP" altLang="en-US" sz="1600" dirty="0" smtClean="0">
                <a:solidFill>
                  <a:prstClr val="black"/>
                </a:solidFill>
              </a:rPr>
              <a:t>（</a:t>
            </a:r>
            <a:r>
              <a:rPr lang="en-US" altLang="ja-JP" sz="1600" dirty="0" smtClean="0">
                <a:solidFill>
                  <a:prstClr val="black"/>
                </a:solidFill>
              </a:rPr>
              <a:t>2017</a:t>
            </a:r>
            <a:r>
              <a:rPr lang="ja-JP" altLang="en-US" sz="1600" dirty="0" smtClean="0">
                <a:solidFill>
                  <a:prstClr val="black"/>
                </a:solidFill>
              </a:rPr>
              <a:t>年</a:t>
            </a:r>
            <a:r>
              <a:rPr lang="ja-JP" altLang="en-US" sz="1600" dirty="0">
                <a:solidFill>
                  <a:prstClr val="black"/>
                </a:solidFill>
              </a:rPr>
              <a:t>）</a:t>
            </a:r>
          </a:p>
        </p:txBody>
      </p:sp>
      <p:pic>
        <p:nvPicPr>
          <p:cNvPr id="11" name="図 10"/>
          <p:cNvPicPr>
            <a:picLocks noChangeAspect="1"/>
          </p:cNvPicPr>
          <p:nvPr/>
        </p:nvPicPr>
        <p:blipFill>
          <a:blip r:embed="rId3"/>
          <a:stretch>
            <a:fillRect/>
          </a:stretch>
        </p:blipFill>
        <p:spPr>
          <a:xfrm>
            <a:off x="6903717" y="5193289"/>
            <a:ext cx="1885950" cy="4572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828" y="5511944"/>
            <a:ext cx="1824839" cy="107386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661140" y="194707"/>
            <a:ext cx="5829300" cy="864394"/>
          </a:xfrm>
          <a:prstGeom prst="rect">
            <a:avLst/>
          </a:prstGeom>
        </p:spPr>
        <p:txBody>
          <a:bodyPr anchor="ct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000" dirty="0">
                <a:solidFill>
                  <a:prstClr val="black"/>
                </a:solidFill>
              </a:rPr>
              <a:t>「がん」はどんな病気？</a:t>
            </a:r>
            <a:r>
              <a:rPr lang="en-US" altLang="ja-JP" sz="3000" dirty="0">
                <a:solidFill>
                  <a:prstClr val="black"/>
                </a:solidFill>
              </a:rPr>
              <a:t/>
            </a:r>
            <a:br>
              <a:rPr lang="en-US" altLang="ja-JP" sz="3000" dirty="0">
                <a:solidFill>
                  <a:prstClr val="black"/>
                </a:solidFill>
              </a:rPr>
            </a:br>
            <a:r>
              <a:rPr lang="ja-JP" altLang="en-US" sz="3000" dirty="0">
                <a:solidFill>
                  <a:prstClr val="black"/>
                </a:solidFill>
              </a:rPr>
              <a:t>～がんになる原因～</a:t>
            </a:r>
          </a:p>
        </p:txBody>
      </p:sp>
      <p:sp>
        <p:nvSpPr>
          <p:cNvPr id="6" name="四角形: 角を丸くする 20">
            <a:extLst>
              <a:ext uri="{FF2B5EF4-FFF2-40B4-BE49-F238E27FC236}">
                <a16:creationId xmlns:a16="http://schemas.microsoft.com/office/drawing/2014/main" id="{FAB3F3DA-C451-4BE3-804B-1571E148DEDF}"/>
              </a:ext>
            </a:extLst>
          </p:cNvPr>
          <p:cNvSpPr/>
          <p:nvPr/>
        </p:nvSpPr>
        <p:spPr>
          <a:xfrm>
            <a:off x="383826" y="1059101"/>
            <a:ext cx="8397781" cy="1914067"/>
          </a:xfrm>
          <a:prstGeom prst="roundRect">
            <a:avLst/>
          </a:prstGeom>
          <a:solidFill>
            <a:srgbClr val="99FFCC">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rPr>
              <a:t>➀悪い生活習慣　</a:t>
            </a:r>
            <a:r>
              <a:rPr lang="en-US" altLang="ja-JP" sz="2400" dirty="0">
                <a:solidFill>
                  <a:schemeClr val="tx1"/>
                </a:solidFill>
              </a:rPr>
              <a:t>(</a:t>
            </a:r>
            <a:r>
              <a:rPr lang="ja-JP" altLang="en-US" sz="2400" dirty="0">
                <a:solidFill>
                  <a:schemeClr val="tx1"/>
                </a:solidFill>
              </a:rPr>
              <a:t>喫煙、飲酒など</a:t>
            </a:r>
            <a:r>
              <a:rPr lang="en-US" altLang="ja-JP" sz="2400" dirty="0">
                <a:solidFill>
                  <a:schemeClr val="tx1"/>
                </a:solidFill>
              </a:rPr>
              <a:t>)</a:t>
            </a:r>
          </a:p>
          <a:p>
            <a:r>
              <a:rPr lang="ja-JP" altLang="en-US" dirty="0">
                <a:solidFill>
                  <a:srgbClr val="000000"/>
                </a:solidFill>
              </a:rPr>
              <a:t>　</a:t>
            </a:r>
            <a:r>
              <a:rPr lang="ja-JP" altLang="en-US" dirty="0" smtClean="0">
                <a:solidFill>
                  <a:srgbClr val="000000"/>
                </a:solidFill>
              </a:rPr>
              <a:t>喫煙</a:t>
            </a:r>
            <a:endParaRPr lang="en-US" altLang="ja-JP" dirty="0" smtClean="0">
              <a:solidFill>
                <a:srgbClr val="000000"/>
              </a:solidFill>
            </a:endParaRPr>
          </a:p>
          <a:p>
            <a:r>
              <a:rPr lang="ja-JP" altLang="en-US" dirty="0" smtClean="0">
                <a:solidFill>
                  <a:srgbClr val="000000"/>
                </a:solidFill>
              </a:rPr>
              <a:t>　多量</a:t>
            </a:r>
            <a:r>
              <a:rPr lang="ja-JP" altLang="en-US" dirty="0">
                <a:solidFill>
                  <a:srgbClr val="000000"/>
                </a:solidFill>
              </a:rPr>
              <a:t>の飲酒</a:t>
            </a:r>
            <a:r>
              <a:rPr lang="ja-JP" altLang="en-US" dirty="0" smtClean="0">
                <a:solidFill>
                  <a:srgbClr val="000000"/>
                </a:solidFill>
              </a:rPr>
              <a:t>、</a:t>
            </a:r>
            <a:endParaRPr lang="en-US" altLang="ja-JP" dirty="0" smtClean="0">
              <a:solidFill>
                <a:srgbClr val="000000"/>
              </a:solidFill>
            </a:endParaRPr>
          </a:p>
          <a:p>
            <a:r>
              <a:rPr lang="ja-JP" altLang="en-US" dirty="0" smtClean="0">
                <a:solidFill>
                  <a:srgbClr val="000000"/>
                </a:solidFill>
              </a:rPr>
              <a:t>　運動</a:t>
            </a:r>
            <a:r>
              <a:rPr lang="ja-JP" altLang="en-US" dirty="0">
                <a:solidFill>
                  <a:srgbClr val="000000"/>
                </a:solidFill>
              </a:rPr>
              <a:t>不足（大腸がん・乳がん</a:t>
            </a:r>
            <a:r>
              <a:rPr lang="ja-JP" altLang="en-US" dirty="0" smtClean="0">
                <a:solidFill>
                  <a:srgbClr val="000000"/>
                </a:solidFill>
              </a:rPr>
              <a:t>）</a:t>
            </a:r>
            <a:endParaRPr lang="en-US" altLang="ja-JP" dirty="0">
              <a:solidFill>
                <a:srgbClr val="000000"/>
              </a:solidFill>
            </a:endParaRPr>
          </a:p>
          <a:p>
            <a:r>
              <a:rPr lang="ja-JP" altLang="en-US" dirty="0">
                <a:solidFill>
                  <a:srgbClr val="000000"/>
                </a:solidFill>
              </a:rPr>
              <a:t>　塩分の多量摂取（胃がん）</a:t>
            </a:r>
            <a:r>
              <a:rPr lang="ja-JP" altLang="en-US" dirty="0" smtClean="0">
                <a:solidFill>
                  <a:srgbClr val="000000"/>
                </a:solidFill>
              </a:rPr>
              <a:t>など</a:t>
            </a:r>
            <a:endParaRPr lang="en-US" altLang="ja-JP" dirty="0" smtClean="0">
              <a:solidFill>
                <a:srgbClr val="000000"/>
              </a:solidFill>
            </a:endParaRPr>
          </a:p>
          <a:p>
            <a:pPr>
              <a:lnSpc>
                <a:spcPts val="800"/>
              </a:lnSpc>
            </a:pPr>
            <a:endParaRPr lang="ja-JP" altLang="en-US" dirty="0">
              <a:solidFill>
                <a:srgbClr val="000000"/>
              </a:solidFill>
            </a:endParaRPr>
          </a:p>
        </p:txBody>
      </p:sp>
      <p:sp>
        <p:nvSpPr>
          <p:cNvPr id="8" name="四角形: 角を丸くする 34">
            <a:extLst>
              <a:ext uri="{FF2B5EF4-FFF2-40B4-BE49-F238E27FC236}">
                <a16:creationId xmlns:a16="http://schemas.microsoft.com/office/drawing/2014/main" id="{CC5BDD2B-4907-4E07-9109-07CEAF63A327}"/>
              </a:ext>
            </a:extLst>
          </p:cNvPr>
          <p:cNvSpPr/>
          <p:nvPr/>
        </p:nvSpPr>
        <p:spPr>
          <a:xfrm>
            <a:off x="383826" y="3020467"/>
            <a:ext cx="8383494" cy="16187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rPr>
              <a:t>②病原体細菌・ウイルスの感染</a:t>
            </a:r>
            <a:endParaRPr lang="en-US" altLang="ja-JP" sz="2400" dirty="0">
              <a:solidFill>
                <a:schemeClr val="tx1"/>
              </a:solidFill>
            </a:endParaRPr>
          </a:p>
          <a:p>
            <a:r>
              <a:rPr lang="ja-JP" altLang="en-US" dirty="0" smtClean="0">
                <a:solidFill>
                  <a:srgbClr val="000000"/>
                </a:solidFill>
              </a:rPr>
              <a:t>　</a:t>
            </a:r>
            <a:r>
              <a:rPr lang="ja-JP" altLang="en-US" dirty="0">
                <a:solidFill>
                  <a:srgbClr val="000000"/>
                </a:solidFill>
              </a:rPr>
              <a:t>ヘリコバクター・ピロリ菌（胃がん）</a:t>
            </a:r>
            <a:endParaRPr lang="en-US" altLang="ja-JP" dirty="0">
              <a:solidFill>
                <a:srgbClr val="000000"/>
              </a:solidFill>
            </a:endParaRPr>
          </a:p>
          <a:p>
            <a:pPr eaLnBrk="1" hangingPunct="1"/>
            <a:r>
              <a:rPr lang="ja-JP" altLang="en-US" dirty="0">
                <a:solidFill>
                  <a:srgbClr val="000000"/>
                </a:solidFill>
              </a:rPr>
              <a:t>　ヒトパピローマウィルス（子宮頸がん）　</a:t>
            </a:r>
            <a:endParaRPr lang="en-US" altLang="ja-JP" dirty="0">
              <a:solidFill>
                <a:srgbClr val="000000"/>
              </a:solidFill>
            </a:endParaRPr>
          </a:p>
          <a:p>
            <a:pPr eaLnBrk="1" hangingPunct="1"/>
            <a:r>
              <a:rPr lang="ja-JP" altLang="en-US" dirty="0">
                <a:solidFill>
                  <a:srgbClr val="000000"/>
                </a:solidFill>
              </a:rPr>
              <a:t>　Ｂ型、Ｃ型肝炎ウイルス（肝臓がん）</a:t>
            </a:r>
            <a:endParaRPr lang="ja-JP" altLang="en-US" dirty="0"/>
          </a:p>
        </p:txBody>
      </p:sp>
      <p:sp>
        <p:nvSpPr>
          <p:cNvPr id="9" name="四角形: 角を丸くする 35">
            <a:extLst>
              <a:ext uri="{FF2B5EF4-FFF2-40B4-BE49-F238E27FC236}">
                <a16:creationId xmlns:a16="http://schemas.microsoft.com/office/drawing/2014/main" id="{B46E53AC-E8B5-446C-88E4-858B61BB051F}"/>
              </a:ext>
            </a:extLst>
          </p:cNvPr>
          <p:cNvSpPr/>
          <p:nvPr/>
        </p:nvSpPr>
        <p:spPr>
          <a:xfrm>
            <a:off x="406891" y="4756321"/>
            <a:ext cx="8383494" cy="726744"/>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950" dirty="0">
                <a:solidFill>
                  <a:schemeClr val="tx1"/>
                </a:solidFill>
              </a:rPr>
              <a:t>③発がん性物質の摂取</a:t>
            </a:r>
            <a:endParaRPr lang="en-US" altLang="ja-JP" sz="1950" dirty="0">
              <a:solidFill>
                <a:schemeClr val="tx1"/>
              </a:solidFill>
            </a:endParaRPr>
          </a:p>
          <a:p>
            <a:r>
              <a:rPr lang="ja-JP" altLang="en-US" dirty="0">
                <a:solidFill>
                  <a:schemeClr val="tx1"/>
                </a:solidFill>
              </a:rPr>
              <a:t>　放射線、アスベストなど</a:t>
            </a:r>
            <a:endParaRPr lang="en-US" altLang="ja-JP" dirty="0">
              <a:solidFill>
                <a:schemeClr val="tx1"/>
              </a:solidFill>
            </a:endParaRPr>
          </a:p>
        </p:txBody>
      </p:sp>
      <p:sp>
        <p:nvSpPr>
          <p:cNvPr id="10" name="四角形: 角を丸くする 36">
            <a:extLst>
              <a:ext uri="{FF2B5EF4-FFF2-40B4-BE49-F238E27FC236}">
                <a16:creationId xmlns:a16="http://schemas.microsoft.com/office/drawing/2014/main" id="{A5A28C84-F4EC-425B-B92E-22599D5F8445}"/>
              </a:ext>
            </a:extLst>
          </p:cNvPr>
          <p:cNvSpPr/>
          <p:nvPr/>
        </p:nvSpPr>
        <p:spPr>
          <a:xfrm>
            <a:off x="397681" y="5638800"/>
            <a:ext cx="8383926" cy="990600"/>
          </a:xfrm>
          <a:prstGeom prst="roundRect">
            <a:avLst/>
          </a:prstGeom>
          <a:solidFill>
            <a:srgbClr val="FF505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ja-JP" altLang="en-US" sz="1950" dirty="0">
                <a:solidFill>
                  <a:schemeClr val="tx1"/>
                </a:solidFill>
              </a:rPr>
              <a:t>④生まれつきの遺伝子異常</a:t>
            </a:r>
          </a:p>
          <a:p>
            <a:pPr eaLnBrk="1" hangingPunct="1"/>
            <a:r>
              <a:rPr lang="ja-JP" altLang="en-US" dirty="0">
                <a:solidFill>
                  <a:schemeClr val="tx1"/>
                </a:solidFill>
              </a:rPr>
              <a:t>　部位によって異なりますが、全体のがんの１％～５％程度、遺伝性のがんがあることが分かっています。</a:t>
            </a:r>
            <a:endParaRPr lang="en-US" altLang="ja-JP" dirty="0">
              <a:solidFill>
                <a:schemeClr val="tx1"/>
              </a:solidFill>
            </a:endParaRPr>
          </a:p>
        </p:txBody>
      </p:sp>
      <p:pic>
        <p:nvPicPr>
          <p:cNvPr id="11" name="図 10" descr="花 が含まれている画像&#10;&#10;自動的に生成された説明">
            <a:extLst>
              <a:ext uri="{FF2B5EF4-FFF2-40B4-BE49-F238E27FC236}">
                <a16:creationId xmlns:a16="http://schemas.microsoft.com/office/drawing/2014/main" id="{EFBA07E3-A30E-4CDB-B8FE-71815CD516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127285"/>
            <a:ext cx="1523999" cy="1523999"/>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766" y="1375800"/>
            <a:ext cx="1441633" cy="1441633"/>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0916" y="1213080"/>
            <a:ext cx="1283483" cy="160435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94144" y="63861"/>
            <a:ext cx="5829300" cy="864394"/>
          </a:xfrm>
          <a:prstGeom prst="rect">
            <a:avLst/>
          </a:prstGeom>
        </p:spPr>
        <p:txBody>
          <a:bodyPr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000" dirty="0">
                <a:solidFill>
                  <a:prstClr val="black"/>
                </a:solidFill>
              </a:rPr>
              <a:t>「がん」を予防しよう！</a:t>
            </a:r>
            <a:r>
              <a:rPr lang="en-US" altLang="ja-JP" sz="3000" dirty="0">
                <a:solidFill>
                  <a:prstClr val="black"/>
                </a:solidFill>
              </a:rPr>
              <a:t/>
            </a:r>
            <a:br>
              <a:rPr lang="en-US" altLang="ja-JP" sz="3000" dirty="0">
                <a:solidFill>
                  <a:prstClr val="black"/>
                </a:solidFill>
              </a:rPr>
            </a:br>
            <a:r>
              <a:rPr lang="ja-JP" altLang="en-US" sz="2475" dirty="0">
                <a:solidFill>
                  <a:prstClr val="black"/>
                </a:solidFill>
              </a:rPr>
              <a:t>～健康的な生活習慣を身に</a:t>
            </a:r>
            <a:r>
              <a:rPr lang="ja-JP" altLang="en-US" sz="2475" dirty="0" smtClean="0">
                <a:solidFill>
                  <a:prstClr val="black"/>
                </a:solidFill>
              </a:rPr>
              <a:t>つける～</a:t>
            </a:r>
            <a:endParaRPr lang="ja-JP" altLang="en-US" sz="2475" dirty="0">
              <a:solidFill>
                <a:prstClr val="black"/>
              </a:solidFill>
            </a:endParaRPr>
          </a:p>
        </p:txBody>
      </p:sp>
      <p:pic>
        <p:nvPicPr>
          <p:cNvPr id="8" name="図 7"/>
          <p:cNvPicPr>
            <a:picLocks noChangeAspect="1"/>
          </p:cNvPicPr>
          <p:nvPr/>
        </p:nvPicPr>
        <p:blipFill rotWithShape="1">
          <a:blip r:embed="rId3" cstate="hqprint">
            <a:extLst>
              <a:ext uri="{28A0092B-C50C-407E-A947-70E740481C1C}">
                <a14:useLocalDpi xmlns:a14="http://schemas.microsoft.com/office/drawing/2010/main"/>
              </a:ext>
            </a:extLst>
          </a:blip>
          <a:srcRect l="12708" r="15614" b="13250"/>
          <a:stretch/>
        </p:blipFill>
        <p:spPr>
          <a:xfrm>
            <a:off x="2103076" y="914400"/>
            <a:ext cx="5211436" cy="5265345"/>
          </a:xfrm>
          <a:prstGeom prst="rect">
            <a:avLst/>
          </a:prstGeom>
        </p:spPr>
      </p:pic>
      <p:pic>
        <p:nvPicPr>
          <p:cNvPr id="9" name="図 8"/>
          <p:cNvPicPr>
            <a:picLocks noChangeAspect="1"/>
          </p:cNvPicPr>
          <p:nvPr/>
        </p:nvPicPr>
        <p:blipFill rotWithShape="1">
          <a:blip r:embed="rId3" cstate="hqprint">
            <a:extLst>
              <a:ext uri="{28A0092B-C50C-407E-A947-70E740481C1C}">
                <a14:useLocalDpi xmlns:a14="http://schemas.microsoft.com/office/drawing/2010/main"/>
              </a:ext>
            </a:extLst>
          </a:blip>
          <a:srcRect l="3426" t="88592" r="4270" b="1955"/>
          <a:stretch/>
        </p:blipFill>
        <p:spPr>
          <a:xfrm>
            <a:off x="1511068" y="6263230"/>
            <a:ext cx="6395455" cy="5809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descr="禁煙">
            <a:extLst>
              <a:ext uri="{FF2B5EF4-FFF2-40B4-BE49-F238E27FC236}">
                <a16:creationId xmlns:a16="http://schemas.microsoft.com/office/drawing/2014/main" id="{59AEF869-9288-499F-9F1D-76DD59ED4E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24400" y="2558560"/>
            <a:ext cx="4686300" cy="4686300"/>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417228450"/>
              </p:ext>
            </p:extLst>
          </p:nvPr>
        </p:nvGraphicFramePr>
        <p:xfrm>
          <a:off x="408888" y="1447800"/>
          <a:ext cx="6068112" cy="2996710"/>
        </p:xfrm>
        <a:graphic>
          <a:graphicData uri="http://schemas.openxmlformats.org/drawingml/2006/table">
            <a:tbl>
              <a:tblPr firstRow="1" bandRow="1">
                <a:tableStyleId>{5C22544A-7EE6-4342-B048-85BDC9FD1C3A}</a:tableStyleId>
              </a:tblPr>
              <a:tblGrid>
                <a:gridCol w="6068112">
                  <a:extLst>
                    <a:ext uri="{9D8B030D-6E8A-4147-A177-3AD203B41FA5}">
                      <a16:colId xmlns:a16="http://schemas.microsoft.com/office/drawing/2014/main" val="20000"/>
                    </a:ext>
                  </a:extLst>
                </a:gridCol>
              </a:tblGrid>
              <a:tr h="1655692">
                <a:tc>
                  <a:txBody>
                    <a:bodyPr/>
                    <a:lstStyle/>
                    <a:p>
                      <a:pPr algn="l"/>
                      <a:r>
                        <a:rPr kumimoji="1" lang="ja-JP" altLang="en-US" sz="2400" dirty="0"/>
                        <a:t>予防法その１：</a:t>
                      </a:r>
                      <a:endParaRPr kumimoji="1" lang="en-US" altLang="ja-JP" sz="2400" dirty="0"/>
                    </a:p>
                    <a:p>
                      <a:pPr algn="l"/>
                      <a:endParaRPr kumimoji="1" lang="en-US" altLang="ja-JP" sz="2400" dirty="0"/>
                    </a:p>
                    <a:p>
                      <a:pPr algn="l"/>
                      <a:r>
                        <a:rPr kumimoji="1" lang="ja-JP" altLang="en-US" sz="5400" dirty="0"/>
                        <a:t>たばこを</a:t>
                      </a:r>
                      <a:r>
                        <a:rPr kumimoji="1" lang="ja-JP" altLang="en-US" sz="5400" dirty="0" smtClean="0"/>
                        <a:t>吸わない</a:t>
                      </a:r>
                      <a:endParaRPr kumimoji="1" lang="en-US" altLang="ja-JP" sz="5400" dirty="0" smtClean="0"/>
                    </a:p>
                    <a:p>
                      <a:pPr algn="l"/>
                      <a:endParaRPr kumimoji="1" lang="ja-JP" altLang="en-US" sz="1400" dirty="0"/>
                    </a:p>
                  </a:txBody>
                  <a:tcPr marL="68589" marR="68589" marT="34301" marB="34301"/>
                </a:tc>
                <a:extLst>
                  <a:ext uri="{0D108BD9-81ED-4DB2-BD59-A6C34878D82A}">
                    <a16:rowId xmlns:a16="http://schemas.microsoft.com/office/drawing/2014/main" val="10000"/>
                  </a:ext>
                </a:extLst>
              </a:tr>
              <a:tr h="362953">
                <a:tc>
                  <a:txBody>
                    <a:bodyPr/>
                    <a:lstStyle/>
                    <a:p>
                      <a:endParaRPr kumimoji="1" lang="ja-JP" altLang="en-US" sz="1800" dirty="0"/>
                    </a:p>
                  </a:txBody>
                  <a:tcPr marL="68589" marR="68589" marT="34301" marB="34301"/>
                </a:tc>
                <a:extLst>
                  <a:ext uri="{0D108BD9-81ED-4DB2-BD59-A6C34878D82A}">
                    <a16:rowId xmlns:a16="http://schemas.microsoft.com/office/drawing/2014/main" val="10001"/>
                  </a:ext>
                </a:extLst>
              </a:tr>
              <a:tr h="361602">
                <a:tc>
                  <a:txBody>
                    <a:bodyPr/>
                    <a:lstStyle/>
                    <a:p>
                      <a:endParaRPr kumimoji="1" lang="ja-JP" altLang="en-US" sz="2400" dirty="0"/>
                    </a:p>
                  </a:txBody>
                  <a:tcPr marL="68589" marR="68589" marT="34301" marB="34301"/>
                </a:tc>
                <a:extLst>
                  <a:ext uri="{0D108BD9-81ED-4DB2-BD59-A6C34878D82A}">
                    <a16:rowId xmlns:a16="http://schemas.microsoft.com/office/drawing/2014/main" val="10002"/>
                  </a:ext>
                </a:extLst>
              </a:tr>
              <a:tr h="362953">
                <a:tc>
                  <a:txBody>
                    <a:bodyPr/>
                    <a:lstStyle/>
                    <a:p>
                      <a:endParaRPr kumimoji="1" lang="ja-JP" altLang="en-US" sz="1800" dirty="0"/>
                    </a:p>
                  </a:txBody>
                  <a:tcPr marL="68589" marR="68589" marT="34301" marB="34301"/>
                </a:tc>
                <a:extLst>
                  <a:ext uri="{0D108BD9-81ED-4DB2-BD59-A6C34878D82A}">
                    <a16:rowId xmlns:a16="http://schemas.microsoft.com/office/drawing/2014/main" val="10003"/>
                  </a:ext>
                </a:extLst>
              </a:tr>
            </a:tbl>
          </a:graphicData>
        </a:graphic>
      </p:graphicFrame>
      <p:sp>
        <p:nvSpPr>
          <p:cNvPr id="8" name="四角形: 角を丸くする 7">
            <a:extLst>
              <a:ext uri="{FF2B5EF4-FFF2-40B4-BE49-F238E27FC236}">
                <a16:creationId xmlns:a16="http://schemas.microsoft.com/office/drawing/2014/main" id="{CB94F3C3-69B6-44A7-B539-C23DF645B565}"/>
              </a:ext>
            </a:extLst>
          </p:cNvPr>
          <p:cNvSpPr/>
          <p:nvPr/>
        </p:nvSpPr>
        <p:spPr>
          <a:xfrm>
            <a:off x="1378526" y="3660185"/>
            <a:ext cx="5098474" cy="101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t>喫煙</a:t>
            </a:r>
            <a:r>
              <a:rPr lang="ja-JP" altLang="en-US" sz="2100" dirty="0" smtClean="0"/>
              <a:t>は様々ながん</a:t>
            </a:r>
            <a:r>
              <a:rPr lang="ja-JP" altLang="en-US" sz="2100" dirty="0"/>
              <a:t>の原因になります。</a:t>
            </a:r>
            <a:endParaRPr lang="en-US" altLang="ja-JP" sz="2100" dirty="0"/>
          </a:p>
          <a:p>
            <a:pPr algn="ctr"/>
            <a:r>
              <a:rPr lang="ja-JP" altLang="en-US" sz="2100" dirty="0"/>
              <a:t>副流煙も危険です。</a:t>
            </a:r>
            <a:endParaRPr lang="en-US" altLang="ja-JP" sz="2100" dirty="0"/>
          </a:p>
          <a:p>
            <a:pPr algn="ctr"/>
            <a:r>
              <a:rPr lang="ja-JP" altLang="en-US" sz="2100" dirty="0"/>
              <a:t>加熱式や電子たばこも危険です。</a:t>
            </a:r>
          </a:p>
        </p:txBody>
      </p:sp>
      <p:sp>
        <p:nvSpPr>
          <p:cNvPr id="9" name="タイトル 1"/>
          <p:cNvSpPr txBox="1">
            <a:spLocks/>
          </p:cNvSpPr>
          <p:nvPr/>
        </p:nvSpPr>
        <p:spPr>
          <a:xfrm>
            <a:off x="1600200" y="248542"/>
            <a:ext cx="5829300" cy="894458"/>
          </a:xfrm>
          <a:prstGeom prst="rect">
            <a:avLst/>
          </a:prstGeom>
        </p:spPr>
        <p:txBody>
          <a:bodyPr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000" dirty="0">
                <a:solidFill>
                  <a:prstClr val="black"/>
                </a:solidFill>
              </a:rPr>
              <a:t>「がん」を予防しよう</a:t>
            </a:r>
            <a:r>
              <a:rPr lang="ja-JP" altLang="en-US" sz="3000" dirty="0" smtClean="0">
                <a:solidFill>
                  <a:prstClr val="black"/>
                </a:solidFill>
              </a:rPr>
              <a:t>！</a:t>
            </a:r>
            <a:endParaRPr lang="en-US" altLang="ja-JP" sz="3000" dirty="0" smtClean="0">
              <a:solidFill>
                <a:prstClr val="black"/>
              </a:solidFill>
            </a:endParaRPr>
          </a:p>
          <a:p>
            <a:pPr fontAlgn="auto">
              <a:spcAft>
                <a:spcPts val="0"/>
              </a:spcAft>
              <a:defRPr/>
            </a:pPr>
            <a:r>
              <a:rPr lang="ja-JP" altLang="en-US" sz="2475" dirty="0" smtClean="0">
                <a:solidFill>
                  <a:prstClr val="black"/>
                </a:solidFill>
              </a:rPr>
              <a:t>～健康的</a:t>
            </a:r>
            <a:r>
              <a:rPr lang="ja-JP" altLang="en-US" sz="2475" dirty="0">
                <a:solidFill>
                  <a:prstClr val="black"/>
                </a:solidFill>
              </a:rPr>
              <a:t>な生活習慣を身につける①</a:t>
            </a:r>
            <a:r>
              <a:rPr lang="ja-JP" altLang="en-US" sz="2475" dirty="0" smtClean="0">
                <a:solidFill>
                  <a:prstClr val="black"/>
                </a:solidFill>
              </a:rPr>
              <a:t>～</a:t>
            </a:r>
            <a:endParaRPr lang="ja-JP" altLang="en-US" sz="2475" dirty="0">
              <a:solidFill>
                <a:prstClr val="black"/>
              </a:solidFill>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820" y="5054546"/>
            <a:ext cx="1711824" cy="1440377"/>
          </a:xfrm>
          <a:prstGeom prst="rect">
            <a:avLst/>
          </a:prstGeom>
        </p:spPr>
      </p:pic>
    </p:spTree>
    <p:extLst>
      <p:ext uri="{BB962C8B-B14F-4D97-AF65-F5344CB8AC3E}">
        <p14:creationId xmlns:p14="http://schemas.microsoft.com/office/powerpoint/2010/main" val="3514350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descr="ビール">
            <a:extLst>
              <a:ext uri="{FF2B5EF4-FFF2-40B4-BE49-F238E27FC236}">
                <a16:creationId xmlns:a16="http://schemas.microsoft.com/office/drawing/2014/main" id="{14CD7404-8591-432D-8392-C903A3C286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93774" y="2286000"/>
            <a:ext cx="4652874" cy="4572000"/>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201504322"/>
              </p:ext>
            </p:extLst>
          </p:nvPr>
        </p:nvGraphicFramePr>
        <p:xfrm>
          <a:off x="408888" y="1609743"/>
          <a:ext cx="6982512" cy="3048000"/>
        </p:xfrm>
        <a:graphic>
          <a:graphicData uri="http://schemas.openxmlformats.org/drawingml/2006/table">
            <a:tbl>
              <a:tblPr firstRow="1" bandRow="1">
                <a:tableStyleId>{5C22544A-7EE6-4342-B048-85BDC9FD1C3A}</a:tableStyleId>
              </a:tblPr>
              <a:tblGrid>
                <a:gridCol w="6982512">
                  <a:extLst>
                    <a:ext uri="{9D8B030D-6E8A-4147-A177-3AD203B41FA5}">
                      <a16:colId xmlns:a16="http://schemas.microsoft.com/office/drawing/2014/main" val="20000"/>
                    </a:ext>
                  </a:extLst>
                </a:gridCol>
              </a:tblGrid>
              <a:tr h="1743900">
                <a:tc>
                  <a:txBody>
                    <a:bodyPr/>
                    <a:lstStyle/>
                    <a:p>
                      <a:pPr algn="l"/>
                      <a:r>
                        <a:rPr kumimoji="1" lang="ja-JP" altLang="en-US" sz="2400" dirty="0"/>
                        <a:t>予防法その２</a:t>
                      </a:r>
                      <a:r>
                        <a:rPr kumimoji="1" lang="ja-JP" altLang="en-US" sz="2400" dirty="0" smtClean="0"/>
                        <a:t>：</a:t>
                      </a:r>
                      <a:endParaRPr kumimoji="1" lang="en-US" altLang="ja-JP" sz="2400" dirty="0"/>
                    </a:p>
                    <a:p>
                      <a:pPr algn="l"/>
                      <a:endParaRPr kumimoji="1" lang="en-US" altLang="ja-JP" sz="2400" dirty="0"/>
                    </a:p>
                    <a:p>
                      <a:pPr algn="l"/>
                      <a:r>
                        <a:rPr kumimoji="1" lang="ja-JP" altLang="en-US" sz="5400" dirty="0" smtClean="0"/>
                        <a:t> 将来</a:t>
                      </a:r>
                      <a:r>
                        <a:rPr kumimoji="1" lang="ja-JP" altLang="en-US" sz="5400" dirty="0"/>
                        <a:t>お酒は控えめに</a:t>
                      </a:r>
                    </a:p>
                  </a:txBody>
                  <a:tcPr marL="68589" marR="68589" marT="34301" marB="34301"/>
                </a:tc>
                <a:extLst>
                  <a:ext uri="{0D108BD9-81ED-4DB2-BD59-A6C34878D82A}">
                    <a16:rowId xmlns:a16="http://schemas.microsoft.com/office/drawing/2014/main" val="10000"/>
                  </a:ext>
                </a:extLst>
              </a:tr>
              <a:tr h="421070">
                <a:tc>
                  <a:txBody>
                    <a:bodyPr/>
                    <a:lstStyle/>
                    <a:p>
                      <a:endParaRPr kumimoji="1" lang="ja-JP" altLang="en-US" sz="1800" dirty="0"/>
                    </a:p>
                  </a:txBody>
                  <a:tcPr marL="68589" marR="68589" marT="34301" marB="34301"/>
                </a:tc>
                <a:extLst>
                  <a:ext uri="{0D108BD9-81ED-4DB2-BD59-A6C34878D82A}">
                    <a16:rowId xmlns:a16="http://schemas.microsoft.com/office/drawing/2014/main" val="10001"/>
                  </a:ext>
                </a:extLst>
              </a:tr>
              <a:tr h="461960">
                <a:tc>
                  <a:txBody>
                    <a:bodyPr/>
                    <a:lstStyle/>
                    <a:p>
                      <a:endParaRPr kumimoji="1" lang="ja-JP" altLang="en-US" sz="2400" dirty="0"/>
                    </a:p>
                  </a:txBody>
                  <a:tcPr marL="68589" marR="68589" marT="34301" marB="34301"/>
                </a:tc>
                <a:extLst>
                  <a:ext uri="{0D108BD9-81ED-4DB2-BD59-A6C34878D82A}">
                    <a16:rowId xmlns:a16="http://schemas.microsoft.com/office/drawing/2014/main" val="10002"/>
                  </a:ext>
                </a:extLst>
              </a:tr>
              <a:tr h="421070">
                <a:tc>
                  <a:txBody>
                    <a:bodyPr/>
                    <a:lstStyle/>
                    <a:p>
                      <a:endParaRPr kumimoji="1" lang="ja-JP" altLang="en-US" sz="1800" dirty="0"/>
                    </a:p>
                  </a:txBody>
                  <a:tcPr marL="68589" marR="68589" marT="34301" marB="34301"/>
                </a:tc>
                <a:extLst>
                  <a:ext uri="{0D108BD9-81ED-4DB2-BD59-A6C34878D82A}">
                    <a16:rowId xmlns:a16="http://schemas.microsoft.com/office/drawing/2014/main" val="10003"/>
                  </a:ext>
                </a:extLst>
              </a:tr>
            </a:tbl>
          </a:graphicData>
        </a:graphic>
      </p:graphicFrame>
      <p:sp>
        <p:nvSpPr>
          <p:cNvPr id="9" name="四角形: 角を丸くする 8">
            <a:extLst>
              <a:ext uri="{FF2B5EF4-FFF2-40B4-BE49-F238E27FC236}">
                <a16:creationId xmlns:a16="http://schemas.microsoft.com/office/drawing/2014/main" id="{0DFD83BB-70A3-486B-8D70-804D781B960C}"/>
              </a:ext>
            </a:extLst>
          </p:cNvPr>
          <p:cNvSpPr/>
          <p:nvPr/>
        </p:nvSpPr>
        <p:spPr>
          <a:xfrm>
            <a:off x="312122" y="3544688"/>
            <a:ext cx="7079278" cy="101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t>飲み過ぎはがん以外にも、色々と危険です。</a:t>
            </a:r>
            <a:endParaRPr lang="en-US" altLang="ja-JP" sz="2100" dirty="0"/>
          </a:p>
          <a:p>
            <a:pPr algn="ctr"/>
            <a:r>
              <a:rPr lang="ja-JP" altLang="en-US" sz="2100" dirty="0" smtClean="0"/>
              <a:t>健康への影響</a:t>
            </a:r>
            <a:r>
              <a:rPr lang="ja-JP" altLang="en-US" sz="2100" dirty="0"/>
              <a:t>以外にも、飲酒には様々な危険性があります。</a:t>
            </a:r>
          </a:p>
        </p:txBody>
      </p:sp>
      <p:sp>
        <p:nvSpPr>
          <p:cNvPr id="7" name="タイトル 1"/>
          <p:cNvSpPr txBox="1">
            <a:spLocks noGrp="1"/>
          </p:cNvSpPr>
          <p:nvPr>
            <p:ph type="title"/>
          </p:nvPr>
        </p:nvSpPr>
        <p:spPr>
          <a:xfrm>
            <a:off x="415815" y="134234"/>
            <a:ext cx="8229600" cy="1143000"/>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000" dirty="0">
                <a:solidFill>
                  <a:prstClr val="black"/>
                </a:solidFill>
              </a:rPr>
              <a:t>「がん」を予防しよう</a:t>
            </a:r>
            <a:r>
              <a:rPr lang="ja-JP" altLang="en-US" sz="3000" dirty="0" smtClean="0">
                <a:solidFill>
                  <a:prstClr val="black"/>
                </a:solidFill>
              </a:rPr>
              <a:t>！</a:t>
            </a:r>
            <a:endParaRPr lang="en-US" altLang="ja-JP" sz="3000" dirty="0" smtClean="0">
              <a:solidFill>
                <a:prstClr val="black"/>
              </a:solidFill>
            </a:endParaRPr>
          </a:p>
          <a:p>
            <a:pPr fontAlgn="auto">
              <a:spcAft>
                <a:spcPts val="0"/>
              </a:spcAft>
              <a:defRPr/>
            </a:pPr>
            <a:r>
              <a:rPr lang="ja-JP" altLang="en-US" sz="2475" dirty="0" smtClean="0">
                <a:solidFill>
                  <a:prstClr val="black"/>
                </a:solidFill>
              </a:rPr>
              <a:t>～健康的</a:t>
            </a:r>
            <a:r>
              <a:rPr lang="ja-JP" altLang="en-US" sz="2475" dirty="0">
                <a:solidFill>
                  <a:prstClr val="black"/>
                </a:solidFill>
              </a:rPr>
              <a:t>な生活習慣を身に</a:t>
            </a:r>
            <a:r>
              <a:rPr lang="ja-JP" altLang="en-US" sz="2475" dirty="0" smtClean="0">
                <a:solidFill>
                  <a:prstClr val="black"/>
                </a:solidFill>
              </a:rPr>
              <a:t>つける②～</a:t>
            </a:r>
            <a:endParaRPr lang="ja-JP" altLang="en-US" sz="2475" dirty="0">
              <a:solidFill>
                <a:prstClr val="black"/>
              </a:solidFill>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790" y="4876800"/>
            <a:ext cx="1853367" cy="1559476"/>
          </a:xfrm>
          <a:prstGeom prst="rect">
            <a:avLst/>
          </a:prstGeom>
        </p:spPr>
      </p:pic>
    </p:spTree>
    <p:extLst>
      <p:ext uri="{BB962C8B-B14F-4D97-AF65-F5344CB8AC3E}">
        <p14:creationId xmlns:p14="http://schemas.microsoft.com/office/powerpoint/2010/main" val="987186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600200" y="173690"/>
            <a:ext cx="5829300" cy="864394"/>
          </a:xfrm>
          <a:prstGeom prst="rect">
            <a:avLst/>
          </a:prstGeom>
        </p:spPr>
        <p:txBody>
          <a:bodyPr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000" dirty="0">
                <a:solidFill>
                  <a:prstClr val="black"/>
                </a:solidFill>
              </a:rPr>
              <a:t>「がん」を予防しよう！</a:t>
            </a:r>
            <a:r>
              <a:rPr lang="en-US" altLang="ja-JP" sz="3000" dirty="0">
                <a:solidFill>
                  <a:prstClr val="black"/>
                </a:solidFill>
              </a:rPr>
              <a:t/>
            </a:r>
            <a:br>
              <a:rPr lang="en-US" altLang="ja-JP" sz="3000" dirty="0">
                <a:solidFill>
                  <a:prstClr val="black"/>
                </a:solidFill>
              </a:rPr>
            </a:br>
            <a:r>
              <a:rPr lang="ja-JP" altLang="en-US" sz="2475" dirty="0">
                <a:solidFill>
                  <a:prstClr val="black"/>
                </a:solidFill>
              </a:rPr>
              <a:t>～健康的な生活習慣を身につける③～</a:t>
            </a:r>
          </a:p>
        </p:txBody>
      </p:sp>
      <p:graphicFrame>
        <p:nvGraphicFramePr>
          <p:cNvPr id="6" name="表 5"/>
          <p:cNvGraphicFramePr>
            <a:graphicFrameLocks noGrp="1"/>
          </p:cNvGraphicFramePr>
          <p:nvPr>
            <p:extLst>
              <p:ext uri="{D42A27DB-BD31-4B8C-83A1-F6EECF244321}">
                <p14:modId xmlns:p14="http://schemas.microsoft.com/office/powerpoint/2010/main" val="1992583878"/>
              </p:ext>
            </p:extLst>
          </p:nvPr>
        </p:nvGraphicFramePr>
        <p:xfrm>
          <a:off x="400050" y="1086578"/>
          <a:ext cx="8229600" cy="5256768"/>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719050">
                <a:tc>
                  <a:txBody>
                    <a:bodyPr/>
                    <a:lstStyle/>
                    <a:p>
                      <a:pPr algn="l"/>
                      <a:r>
                        <a:rPr kumimoji="1" lang="ja-JP" altLang="en-US" sz="2400" dirty="0" smtClean="0"/>
                        <a:t>予防法その３：　</a:t>
                      </a:r>
                      <a:endParaRPr kumimoji="1" lang="en-US" altLang="ja-JP" sz="2400" dirty="0" smtClean="0"/>
                    </a:p>
                    <a:p>
                      <a:pPr algn="l">
                        <a:lnSpc>
                          <a:spcPts val="2500"/>
                        </a:lnSpc>
                      </a:pPr>
                      <a:endParaRPr kumimoji="1" lang="ja-JP" altLang="en-US" sz="3200" dirty="0"/>
                    </a:p>
                  </a:txBody>
                  <a:tcPr marL="68589" marR="68589" marT="34290" marB="34290"/>
                </a:tc>
                <a:extLst>
                  <a:ext uri="{0D108BD9-81ED-4DB2-BD59-A6C34878D82A}">
                    <a16:rowId xmlns:a16="http://schemas.microsoft.com/office/drawing/2014/main" val="10000"/>
                  </a:ext>
                </a:extLst>
              </a:tr>
              <a:tr h="2177102">
                <a:tc>
                  <a:txBody>
                    <a:bodyPr/>
                    <a:lstStyle/>
                    <a:p>
                      <a:pPr>
                        <a:lnSpc>
                          <a:spcPct val="150000"/>
                        </a:lnSpc>
                      </a:pPr>
                      <a:r>
                        <a:rPr kumimoji="1" lang="ja-JP" altLang="en-US" sz="2600" dirty="0" smtClean="0"/>
                        <a:t>・偏らず、バランスよくとる。</a:t>
                      </a:r>
                      <a:endParaRPr kumimoji="1" lang="en-US" altLang="ja-JP" sz="2600" dirty="0" smtClean="0"/>
                    </a:p>
                    <a:p>
                      <a:pPr>
                        <a:lnSpc>
                          <a:spcPts val="1100"/>
                        </a:lnSpc>
                      </a:pPr>
                      <a:endParaRPr kumimoji="1" lang="en-US" altLang="ja-JP" sz="2400" dirty="0" smtClean="0"/>
                    </a:p>
                    <a:p>
                      <a:pPr>
                        <a:lnSpc>
                          <a:spcPts val="3500"/>
                        </a:lnSpc>
                      </a:pPr>
                      <a:r>
                        <a:rPr kumimoji="1" lang="ja-JP" altLang="en-US" sz="2400" dirty="0" smtClean="0"/>
                        <a:t>　＊塩分は控えめに。　</a:t>
                      </a:r>
                      <a:endParaRPr kumimoji="1" lang="en-US" altLang="ja-JP" sz="2400" dirty="0" smtClean="0"/>
                    </a:p>
                    <a:p>
                      <a:pPr>
                        <a:lnSpc>
                          <a:spcPts val="3500"/>
                        </a:lnSpc>
                      </a:pPr>
                      <a:r>
                        <a:rPr kumimoji="1" lang="ja-JP" altLang="en-US" sz="2400" dirty="0" smtClean="0"/>
                        <a:t>　＊野菜や果物不足にならない。</a:t>
                      </a:r>
                      <a:endParaRPr kumimoji="1" lang="en-US" altLang="ja-JP" sz="2400" dirty="0" smtClean="0"/>
                    </a:p>
                    <a:p>
                      <a:pPr>
                        <a:lnSpc>
                          <a:spcPts val="3500"/>
                        </a:lnSpc>
                      </a:pPr>
                      <a:r>
                        <a:rPr kumimoji="1" lang="ja-JP" altLang="en-US" sz="2400" dirty="0" smtClean="0"/>
                        <a:t>　＊熱い飲み物や食べ物は、少し冷ましてから口にする。</a:t>
                      </a:r>
                      <a:endParaRPr kumimoji="1" lang="en-US" altLang="ja-JP" sz="2400" dirty="0" smtClean="0"/>
                    </a:p>
                    <a:p>
                      <a:pPr>
                        <a:lnSpc>
                          <a:spcPts val="600"/>
                        </a:lnSpc>
                      </a:pPr>
                      <a:endParaRPr kumimoji="1" lang="en-US" altLang="ja-JP" sz="2400" dirty="0" smtClean="0"/>
                    </a:p>
                  </a:txBody>
                  <a:tcPr marL="68589" marR="68589" marT="34290" marB="34290"/>
                </a:tc>
                <a:extLst>
                  <a:ext uri="{0D108BD9-81ED-4DB2-BD59-A6C34878D82A}">
                    <a16:rowId xmlns:a16="http://schemas.microsoft.com/office/drawing/2014/main" val="10001"/>
                  </a:ext>
                </a:extLst>
              </a:tr>
              <a:tr h="590301">
                <a:tc>
                  <a:txBody>
                    <a:bodyPr/>
                    <a:lstStyle/>
                    <a:p>
                      <a:pPr>
                        <a:lnSpc>
                          <a:spcPct val="150000"/>
                        </a:lnSpc>
                      </a:pPr>
                      <a:r>
                        <a:rPr kumimoji="1" lang="ja-JP" altLang="en-US" sz="2400" dirty="0" smtClean="0"/>
                        <a:t>目標</a:t>
                      </a:r>
                      <a:endParaRPr kumimoji="1" lang="en-US" altLang="ja-JP" sz="2400" dirty="0" smtClean="0"/>
                    </a:p>
                  </a:txBody>
                  <a:tcPr marL="68589" marR="68589" marT="34290" marB="34290"/>
                </a:tc>
                <a:extLst>
                  <a:ext uri="{0D108BD9-81ED-4DB2-BD59-A6C34878D82A}">
                    <a16:rowId xmlns:a16="http://schemas.microsoft.com/office/drawing/2014/main" val="10002"/>
                  </a:ext>
                </a:extLst>
              </a:tr>
              <a:tr h="1675368">
                <a:tc>
                  <a:txBody>
                    <a:bodyPr/>
                    <a:lstStyle/>
                    <a:p>
                      <a:pPr>
                        <a:lnSpc>
                          <a:spcPts val="1200"/>
                        </a:lnSpc>
                      </a:pPr>
                      <a:endParaRPr kumimoji="1" lang="en-US" altLang="ja-JP" sz="2400" b="0" dirty="0" smtClean="0"/>
                    </a:p>
                    <a:p>
                      <a:pPr>
                        <a:lnSpc>
                          <a:spcPts val="3000"/>
                        </a:lnSpc>
                      </a:pPr>
                      <a:r>
                        <a:rPr kumimoji="1" lang="ja-JP" altLang="en-US" sz="2400" b="0" dirty="0" smtClean="0"/>
                        <a:t>・食塩は１日あたり、男性８ｇ、女性７ｇ未満。</a:t>
                      </a:r>
                      <a:endParaRPr kumimoji="1" lang="en-US" altLang="ja-JP" sz="2400" b="0" dirty="0" smtClean="0"/>
                    </a:p>
                    <a:p>
                      <a:pPr>
                        <a:lnSpc>
                          <a:spcPts val="3000"/>
                        </a:lnSpc>
                      </a:pPr>
                      <a:r>
                        <a:rPr kumimoji="1" lang="ja-JP" altLang="en-US" sz="2400" b="0" dirty="0" smtClean="0"/>
                        <a:t>・野菜、果物は１日あたり４００ｇ。</a:t>
                      </a:r>
                      <a:endParaRPr kumimoji="1" lang="en-US" altLang="ja-JP" sz="2400" b="0" dirty="0" smtClean="0"/>
                    </a:p>
                    <a:p>
                      <a:pPr>
                        <a:lnSpc>
                          <a:spcPts val="3000"/>
                        </a:lnSpc>
                      </a:pPr>
                      <a:r>
                        <a:rPr kumimoji="1" lang="ja-JP" altLang="en-US" sz="2400" b="0" dirty="0" smtClean="0"/>
                        <a:t>・熱い飲み物や食べ物は、少し冷ましてから。</a:t>
                      </a:r>
                      <a:endParaRPr kumimoji="1" lang="en-US" altLang="ja-JP" sz="2400" b="0" dirty="0" smtClean="0"/>
                    </a:p>
                  </a:txBody>
                  <a:tcPr marL="68589" marR="68589" marT="34290" marB="34290"/>
                </a:tc>
                <a:extLst>
                  <a:ext uri="{0D108BD9-81ED-4DB2-BD59-A6C34878D82A}">
                    <a16:rowId xmlns:a16="http://schemas.microsoft.com/office/drawing/2014/main" val="10003"/>
                  </a:ext>
                </a:extLst>
              </a:tr>
            </a:tbl>
          </a:graphicData>
        </a:graphic>
      </p:graphicFrame>
      <p:sp>
        <p:nvSpPr>
          <p:cNvPr id="81935" name="テキスト ボックス 6"/>
          <p:cNvSpPr txBox="1">
            <a:spLocks noChangeArrowheads="1"/>
          </p:cNvSpPr>
          <p:nvPr/>
        </p:nvSpPr>
        <p:spPr bwMode="auto">
          <a:xfrm>
            <a:off x="5410200" y="6421219"/>
            <a:ext cx="3469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rPr>
              <a:t>出典：国立がん研究センターがん対策情報センター</a:t>
            </a:r>
            <a:endParaRPr lang="en-US" altLang="ja-JP" sz="1200" dirty="0">
              <a:solidFill>
                <a:srgbClr val="000000"/>
              </a:solidFill>
            </a:endParaRPr>
          </a:p>
        </p:txBody>
      </p:sp>
      <p:sp>
        <p:nvSpPr>
          <p:cNvPr id="2" name="テキスト ボックス 1"/>
          <p:cNvSpPr txBox="1"/>
          <p:nvPr/>
        </p:nvSpPr>
        <p:spPr>
          <a:xfrm>
            <a:off x="2590800" y="1115957"/>
            <a:ext cx="4419600" cy="6858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rmAutofit/>
          </a:bodyPr>
          <a:lstStyle/>
          <a:p>
            <a:r>
              <a:rPr lang="ja-JP" altLang="en-US" sz="3600" b="1" dirty="0">
                <a:solidFill>
                  <a:schemeClr val="bg1">
                    <a:lumMod val="95000"/>
                  </a:schemeClr>
                </a:solidFill>
              </a:rPr>
              <a:t>バランスの良い食事</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024006"/>
            <a:ext cx="1832080" cy="140499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504278" y="304800"/>
            <a:ext cx="5829300" cy="864394"/>
          </a:xfrm>
          <a:prstGeom prst="rect">
            <a:avLst/>
          </a:prstGeom>
        </p:spPr>
        <p:txBody>
          <a:bodyPr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000" dirty="0">
                <a:solidFill>
                  <a:prstClr val="black"/>
                </a:solidFill>
              </a:rPr>
              <a:t>「がん」を予防しよう！</a:t>
            </a:r>
            <a:r>
              <a:rPr lang="en-US" altLang="ja-JP" sz="3000" dirty="0">
                <a:solidFill>
                  <a:prstClr val="black"/>
                </a:solidFill>
              </a:rPr>
              <a:t/>
            </a:r>
            <a:br>
              <a:rPr lang="en-US" altLang="ja-JP" sz="3000" dirty="0">
                <a:solidFill>
                  <a:prstClr val="black"/>
                </a:solidFill>
              </a:rPr>
            </a:br>
            <a:r>
              <a:rPr lang="ja-JP" altLang="en-US" sz="2475" dirty="0">
                <a:solidFill>
                  <a:prstClr val="black"/>
                </a:solidFill>
              </a:rPr>
              <a:t>～健康的な生活習慣を身につける</a:t>
            </a:r>
            <a:r>
              <a:rPr lang="ja-JP" altLang="en-US" sz="2475" dirty="0" smtClean="0">
                <a:solidFill>
                  <a:prstClr val="black"/>
                </a:solidFill>
              </a:rPr>
              <a:t>④⑤～</a:t>
            </a:r>
            <a:endParaRPr lang="ja-JP" altLang="en-US" sz="2475" dirty="0">
              <a:solidFill>
                <a:prstClr val="black"/>
              </a:solidFill>
            </a:endParaRPr>
          </a:p>
        </p:txBody>
      </p:sp>
      <p:sp>
        <p:nvSpPr>
          <p:cNvPr id="81935" name="テキスト ボックス 6"/>
          <p:cNvSpPr txBox="1">
            <a:spLocks noChangeArrowheads="1"/>
          </p:cNvSpPr>
          <p:nvPr/>
        </p:nvSpPr>
        <p:spPr bwMode="auto">
          <a:xfrm>
            <a:off x="5410200" y="6413118"/>
            <a:ext cx="3469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rPr>
              <a:t>出典：国立がん研究センターがん対策情報センター</a:t>
            </a:r>
            <a:endParaRPr lang="en-US" altLang="ja-JP" sz="1200" dirty="0">
              <a:solidFill>
                <a:srgbClr val="000000"/>
              </a:solidFill>
            </a:endParaRPr>
          </a:p>
        </p:txBody>
      </p:sp>
      <p:graphicFrame>
        <p:nvGraphicFramePr>
          <p:cNvPr id="8" name="表 7"/>
          <p:cNvGraphicFramePr>
            <a:graphicFrameLocks noGrp="1"/>
          </p:cNvGraphicFramePr>
          <p:nvPr>
            <p:extLst>
              <p:ext uri="{D42A27DB-BD31-4B8C-83A1-F6EECF244321}">
                <p14:modId xmlns:p14="http://schemas.microsoft.com/office/powerpoint/2010/main" val="1743246085"/>
              </p:ext>
            </p:extLst>
          </p:nvPr>
        </p:nvGraphicFramePr>
        <p:xfrm>
          <a:off x="494959" y="1194450"/>
          <a:ext cx="8191841" cy="2380309"/>
        </p:xfrm>
        <a:graphic>
          <a:graphicData uri="http://schemas.openxmlformats.org/drawingml/2006/table">
            <a:tbl>
              <a:tblPr firstRow="1" bandRow="1">
                <a:tableStyleId>{5C22544A-7EE6-4342-B048-85BDC9FD1C3A}</a:tableStyleId>
              </a:tblPr>
              <a:tblGrid>
                <a:gridCol w="8191841">
                  <a:extLst>
                    <a:ext uri="{9D8B030D-6E8A-4147-A177-3AD203B41FA5}">
                      <a16:colId xmlns:a16="http://schemas.microsoft.com/office/drawing/2014/main" val="20000"/>
                    </a:ext>
                  </a:extLst>
                </a:gridCol>
              </a:tblGrid>
              <a:tr h="552738">
                <a:tc>
                  <a:txBody>
                    <a:bodyPr/>
                    <a:lstStyle/>
                    <a:p>
                      <a:pPr algn="l"/>
                      <a:r>
                        <a:rPr kumimoji="1" lang="ja-JP" altLang="en-US" sz="2400" dirty="0" smtClean="0"/>
                        <a:t>予防法その４：　</a:t>
                      </a:r>
                      <a:r>
                        <a:rPr kumimoji="1" lang="ja-JP" altLang="en-US" sz="3200" dirty="0" smtClean="0"/>
                        <a:t>身体活動</a:t>
                      </a:r>
                      <a:endParaRPr kumimoji="1" lang="ja-JP" altLang="en-US" sz="3200" dirty="0"/>
                    </a:p>
                  </a:txBody>
                  <a:tcPr marL="68589" marR="68589" marT="34290" marB="34290"/>
                </a:tc>
                <a:extLst>
                  <a:ext uri="{0D108BD9-81ED-4DB2-BD59-A6C34878D82A}">
                    <a16:rowId xmlns:a16="http://schemas.microsoft.com/office/drawing/2014/main" val="10000"/>
                  </a:ext>
                </a:extLst>
              </a:tr>
              <a:tr h="461877">
                <a:tc>
                  <a:txBody>
                    <a:bodyPr/>
                    <a:lstStyle/>
                    <a:p>
                      <a:r>
                        <a:rPr kumimoji="1" lang="ja-JP" altLang="en-US" sz="2600" dirty="0" smtClean="0"/>
                        <a:t>・日常生活を活動的に。</a:t>
                      </a:r>
                      <a:endParaRPr kumimoji="1" lang="ja-JP" altLang="en-US" sz="2600" dirty="0"/>
                    </a:p>
                  </a:txBody>
                  <a:tcPr marL="68589" marR="68589" marT="34290" marB="34290"/>
                </a:tc>
                <a:extLst>
                  <a:ext uri="{0D108BD9-81ED-4DB2-BD59-A6C34878D82A}">
                    <a16:rowId xmlns:a16="http://schemas.microsoft.com/office/drawing/2014/main" val="10001"/>
                  </a:ext>
                </a:extLst>
              </a:tr>
              <a:tr h="431590">
                <a:tc>
                  <a:txBody>
                    <a:bodyPr/>
                    <a:lstStyle/>
                    <a:p>
                      <a:r>
                        <a:rPr kumimoji="1" lang="ja-JP" altLang="en-US" sz="2400" dirty="0" smtClean="0"/>
                        <a:t>目標</a:t>
                      </a:r>
                      <a:endParaRPr kumimoji="1" lang="ja-JP" altLang="en-US" sz="2400" dirty="0"/>
                    </a:p>
                  </a:txBody>
                  <a:tcPr marL="68589" marR="68589" marT="34290" marB="34290"/>
                </a:tc>
                <a:extLst>
                  <a:ext uri="{0D108BD9-81ED-4DB2-BD59-A6C34878D82A}">
                    <a16:rowId xmlns:a16="http://schemas.microsoft.com/office/drawing/2014/main" val="10002"/>
                  </a:ext>
                </a:extLst>
              </a:tr>
              <a:tr h="924889">
                <a:tc>
                  <a:txBody>
                    <a:bodyPr/>
                    <a:lstStyle/>
                    <a:p>
                      <a:pPr>
                        <a:lnSpc>
                          <a:spcPts val="2800"/>
                        </a:lnSpc>
                      </a:pPr>
                      <a:r>
                        <a:rPr kumimoji="1" lang="ja-JP" altLang="en-US" sz="2400" dirty="0" smtClean="0"/>
                        <a:t>・歩行などの身体活動を１日６０分。</a:t>
                      </a:r>
                      <a:endParaRPr kumimoji="1" lang="en-US" altLang="ja-JP" sz="2400" dirty="0" smtClean="0"/>
                    </a:p>
                    <a:p>
                      <a:pPr>
                        <a:lnSpc>
                          <a:spcPts val="2800"/>
                        </a:lnSpc>
                      </a:pPr>
                      <a:r>
                        <a:rPr kumimoji="1" lang="ja-JP" altLang="en-US" sz="2400" dirty="0" smtClean="0"/>
                        <a:t>・息がはずみ、汗をかく程度の運動は１週間に６０分程度。</a:t>
                      </a:r>
                      <a:endParaRPr kumimoji="1" lang="ja-JP" altLang="en-US" sz="2400" dirty="0"/>
                    </a:p>
                  </a:txBody>
                  <a:tcPr marL="68589" marR="68589" marT="34290" marB="34290"/>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428695041"/>
              </p:ext>
            </p:extLst>
          </p:nvPr>
        </p:nvGraphicFramePr>
        <p:xfrm>
          <a:off x="513842" y="3728566"/>
          <a:ext cx="8154073" cy="2649916"/>
        </p:xfrm>
        <a:graphic>
          <a:graphicData uri="http://schemas.openxmlformats.org/drawingml/2006/table">
            <a:tbl>
              <a:tblPr firstRow="1" bandRow="1">
                <a:tableStyleId>{5C22544A-7EE6-4342-B048-85BDC9FD1C3A}</a:tableStyleId>
              </a:tblPr>
              <a:tblGrid>
                <a:gridCol w="8154073">
                  <a:extLst>
                    <a:ext uri="{9D8B030D-6E8A-4147-A177-3AD203B41FA5}">
                      <a16:colId xmlns:a16="http://schemas.microsoft.com/office/drawing/2014/main" val="20000"/>
                    </a:ext>
                  </a:extLst>
                </a:gridCol>
              </a:tblGrid>
              <a:tr h="578854">
                <a:tc>
                  <a:txBody>
                    <a:bodyPr/>
                    <a:lstStyle/>
                    <a:p>
                      <a:pPr algn="l"/>
                      <a:r>
                        <a:rPr kumimoji="1" lang="ja-JP" altLang="en-US" sz="2400" dirty="0" smtClean="0"/>
                        <a:t>予防法その５：　</a:t>
                      </a:r>
                      <a:r>
                        <a:rPr kumimoji="1" lang="ja-JP" altLang="en-US" sz="3200" dirty="0" smtClean="0"/>
                        <a:t>体形</a:t>
                      </a:r>
                      <a:endParaRPr kumimoji="1" lang="ja-JP" altLang="en-US" sz="3200" dirty="0"/>
                    </a:p>
                  </a:txBody>
                  <a:tcPr marL="68576" marR="68576" marT="34290" marB="34290"/>
                </a:tc>
                <a:extLst>
                  <a:ext uri="{0D108BD9-81ED-4DB2-BD59-A6C34878D82A}">
                    <a16:rowId xmlns:a16="http://schemas.microsoft.com/office/drawing/2014/main" val="10000"/>
                  </a:ext>
                </a:extLst>
              </a:tr>
              <a:tr h="483700">
                <a:tc>
                  <a:txBody>
                    <a:bodyPr/>
                    <a:lstStyle/>
                    <a:p>
                      <a:r>
                        <a:rPr kumimoji="1" lang="ja-JP" altLang="en-US" sz="2600" dirty="0" smtClean="0"/>
                        <a:t>・成人期での体重を適正な範囲に。</a:t>
                      </a:r>
                    </a:p>
                  </a:txBody>
                  <a:tcPr marL="68576" marR="68576" marT="34290" marB="34290"/>
                </a:tc>
                <a:extLst>
                  <a:ext uri="{0D108BD9-81ED-4DB2-BD59-A6C34878D82A}">
                    <a16:rowId xmlns:a16="http://schemas.microsoft.com/office/drawing/2014/main" val="10001"/>
                  </a:ext>
                </a:extLst>
              </a:tr>
              <a:tr h="451982">
                <a:tc>
                  <a:txBody>
                    <a:bodyPr/>
                    <a:lstStyle/>
                    <a:p>
                      <a:r>
                        <a:rPr kumimoji="1" lang="ja-JP" altLang="en-US" sz="2400" dirty="0" smtClean="0"/>
                        <a:t>目標</a:t>
                      </a:r>
                      <a:endParaRPr kumimoji="1" lang="ja-JP" altLang="en-US" sz="2400" dirty="0"/>
                    </a:p>
                  </a:txBody>
                  <a:tcPr marL="68576" marR="68576" marT="34290" marB="34290"/>
                </a:tc>
                <a:extLst>
                  <a:ext uri="{0D108BD9-81ED-4DB2-BD59-A6C34878D82A}">
                    <a16:rowId xmlns:a16="http://schemas.microsoft.com/office/drawing/2014/main" val="10002"/>
                  </a:ext>
                </a:extLst>
              </a:tr>
              <a:tr h="1022907">
                <a:tc>
                  <a:txBody>
                    <a:bodyPr/>
                    <a:lstStyle/>
                    <a:p>
                      <a:pPr>
                        <a:lnSpc>
                          <a:spcPts val="2800"/>
                        </a:lnSpc>
                      </a:pPr>
                      <a:r>
                        <a:rPr kumimoji="1" lang="ja-JP" altLang="en-US" sz="2400" dirty="0" smtClean="0"/>
                        <a:t>・中高年期男性はＢＭＩ２１～２７、</a:t>
                      </a:r>
                      <a:endParaRPr kumimoji="1" lang="en-US" altLang="ja-JP" sz="2400" dirty="0" smtClean="0"/>
                    </a:p>
                    <a:p>
                      <a:pPr>
                        <a:lnSpc>
                          <a:spcPts val="2800"/>
                        </a:lnSpc>
                      </a:pPr>
                      <a:r>
                        <a:rPr kumimoji="1" lang="ja-JP" altLang="en-US" sz="2400" baseline="0" dirty="0" smtClean="0"/>
                        <a:t>  </a:t>
                      </a:r>
                      <a:r>
                        <a:rPr kumimoji="1" lang="ja-JP" altLang="en-US" sz="2400" dirty="0" smtClean="0"/>
                        <a:t>中高年期女性はＢＭＩ２１～２５の範囲内になるように。</a:t>
                      </a:r>
                      <a:endParaRPr kumimoji="1" lang="en-US" altLang="ja-JP" sz="2400" dirty="0" smtClean="0"/>
                    </a:p>
                    <a:p>
                      <a:pPr>
                        <a:lnSpc>
                          <a:spcPts val="2800"/>
                        </a:lnSpc>
                      </a:pPr>
                      <a:r>
                        <a:rPr kumimoji="1" lang="ja-JP" altLang="en-US" sz="2400" dirty="0" smtClean="0"/>
                        <a:t>　</a:t>
                      </a:r>
                      <a:r>
                        <a:rPr kumimoji="1" lang="en-US" altLang="ja-JP" sz="2400" dirty="0" smtClean="0"/>
                        <a:t>【</a:t>
                      </a:r>
                      <a:r>
                        <a:rPr kumimoji="1" lang="ja-JP" altLang="en-US" sz="2400" dirty="0" smtClean="0"/>
                        <a:t>ＢＭＩ値＝体重（㎏）</a:t>
                      </a:r>
                      <a:r>
                        <a:rPr kumimoji="1" lang="en-US" altLang="ja-JP" sz="2400" dirty="0" smtClean="0"/>
                        <a:t>÷</a:t>
                      </a:r>
                      <a:r>
                        <a:rPr kumimoji="1" lang="ja-JP" altLang="en-US" sz="2400" dirty="0" smtClean="0"/>
                        <a:t>（身長（ｍ）</a:t>
                      </a:r>
                      <a:r>
                        <a:rPr kumimoji="1" lang="en-US" altLang="ja-JP" sz="2400" dirty="0" smtClean="0"/>
                        <a:t>×</a:t>
                      </a:r>
                      <a:r>
                        <a:rPr kumimoji="1" lang="ja-JP" altLang="en-US" sz="2400" dirty="0" smtClean="0"/>
                        <a:t>身長（ｍ））</a:t>
                      </a:r>
                      <a:r>
                        <a:rPr kumimoji="1" lang="en-US" altLang="ja-JP" sz="2400" dirty="0" smtClean="0"/>
                        <a:t>】</a:t>
                      </a:r>
                      <a:endParaRPr kumimoji="1" lang="ja-JP" altLang="en-US" sz="2400" dirty="0"/>
                    </a:p>
                  </a:txBody>
                  <a:tcPr marL="68576" marR="68576" marT="34290" marB="34290"/>
                </a:tc>
                <a:extLst>
                  <a:ext uri="{0D108BD9-81ED-4DB2-BD59-A6C34878D82A}">
                    <a16:rowId xmlns:a16="http://schemas.microsoft.com/office/drawing/2014/main" val="10003"/>
                  </a:ext>
                </a:extLst>
              </a:tr>
            </a:tbl>
          </a:graphicData>
        </a:graphic>
      </p:graphicFrame>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785" y="1323001"/>
            <a:ext cx="1906275" cy="1445798"/>
          </a:xfrm>
          <a:prstGeom prst="rect">
            <a:avLst/>
          </a:prstGeom>
        </p:spPr>
      </p:pic>
    </p:spTree>
    <p:extLst>
      <p:ext uri="{BB962C8B-B14F-4D97-AF65-F5344CB8AC3E}">
        <p14:creationId xmlns:p14="http://schemas.microsoft.com/office/powerpoint/2010/main" val="3221444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676400" y="236746"/>
            <a:ext cx="5829300" cy="864395"/>
          </a:xfrm>
          <a:prstGeom prst="rect">
            <a:avLst/>
          </a:prstGeom>
        </p:spPr>
        <p:txBody>
          <a:bodyPr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000" dirty="0">
                <a:solidFill>
                  <a:prstClr val="black"/>
                </a:solidFill>
              </a:rPr>
              <a:t>「がん」を予防しよう！</a:t>
            </a:r>
            <a:r>
              <a:rPr lang="en-US" altLang="ja-JP" sz="3000" dirty="0">
                <a:solidFill>
                  <a:prstClr val="black"/>
                </a:solidFill>
              </a:rPr>
              <a:t/>
            </a:r>
            <a:br>
              <a:rPr lang="en-US" altLang="ja-JP" sz="3000" dirty="0">
                <a:solidFill>
                  <a:prstClr val="black"/>
                </a:solidFill>
              </a:rPr>
            </a:br>
            <a:r>
              <a:rPr lang="ja-JP" altLang="en-US" sz="2475" dirty="0">
                <a:solidFill>
                  <a:prstClr val="black"/>
                </a:solidFill>
              </a:rPr>
              <a:t>～健康的な生活習慣を身につける⑥～</a:t>
            </a:r>
          </a:p>
        </p:txBody>
      </p:sp>
      <p:sp>
        <p:nvSpPr>
          <p:cNvPr id="83971" name="テキスト ボックス 6"/>
          <p:cNvSpPr txBox="1">
            <a:spLocks noChangeArrowheads="1"/>
          </p:cNvSpPr>
          <p:nvPr/>
        </p:nvSpPr>
        <p:spPr bwMode="auto">
          <a:xfrm>
            <a:off x="4173197" y="4040982"/>
            <a:ext cx="3506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rPr>
              <a:t>出典：国立がん研究センターがん対策情報センター</a:t>
            </a:r>
          </a:p>
        </p:txBody>
      </p:sp>
      <p:graphicFrame>
        <p:nvGraphicFramePr>
          <p:cNvPr id="9" name="表 8"/>
          <p:cNvGraphicFramePr>
            <a:graphicFrameLocks noGrp="1"/>
          </p:cNvGraphicFramePr>
          <p:nvPr>
            <p:extLst>
              <p:ext uri="{D42A27DB-BD31-4B8C-83A1-F6EECF244321}">
                <p14:modId xmlns:p14="http://schemas.microsoft.com/office/powerpoint/2010/main" val="2832964298"/>
              </p:ext>
            </p:extLst>
          </p:nvPr>
        </p:nvGraphicFramePr>
        <p:xfrm>
          <a:off x="228601" y="1145427"/>
          <a:ext cx="8701682" cy="5255375"/>
        </p:xfrm>
        <a:graphic>
          <a:graphicData uri="http://schemas.openxmlformats.org/drawingml/2006/table">
            <a:tbl>
              <a:tblPr firstRow="1" bandRow="1">
                <a:tableStyleId>{5C22544A-7EE6-4342-B048-85BDC9FD1C3A}</a:tableStyleId>
              </a:tblPr>
              <a:tblGrid>
                <a:gridCol w="8701682">
                  <a:extLst>
                    <a:ext uri="{9D8B030D-6E8A-4147-A177-3AD203B41FA5}">
                      <a16:colId xmlns:a16="http://schemas.microsoft.com/office/drawing/2014/main" val="20000"/>
                    </a:ext>
                  </a:extLst>
                </a:gridCol>
              </a:tblGrid>
              <a:tr h="933572">
                <a:tc>
                  <a:txBody>
                    <a:bodyPr/>
                    <a:lstStyle/>
                    <a:p>
                      <a:pPr algn="l"/>
                      <a:r>
                        <a:rPr kumimoji="1" lang="ja-JP" altLang="en-US" sz="2400" dirty="0" smtClean="0"/>
                        <a:t>予防法その６：がんを引き起こす</a:t>
                      </a:r>
                      <a:endParaRPr kumimoji="1" lang="en-US" altLang="ja-JP" sz="2400" dirty="0" smtClean="0"/>
                    </a:p>
                    <a:p>
                      <a:pPr algn="l"/>
                      <a:r>
                        <a:rPr kumimoji="1" lang="ja-JP" altLang="en-US" sz="3200" dirty="0" smtClean="0"/>
                        <a:t>　　　　　　　　　　感染症の知識を持つ</a:t>
                      </a:r>
                      <a:endParaRPr kumimoji="1" lang="ja-JP" altLang="en-US" sz="3200" dirty="0"/>
                    </a:p>
                  </a:txBody>
                  <a:tcPr marL="68576" marR="68576" marT="34283" marB="34283"/>
                </a:tc>
                <a:extLst>
                  <a:ext uri="{0D108BD9-81ED-4DB2-BD59-A6C34878D82A}">
                    <a16:rowId xmlns:a16="http://schemas.microsoft.com/office/drawing/2014/main" val="10000"/>
                  </a:ext>
                </a:extLst>
              </a:tr>
              <a:tr h="988495">
                <a:tc>
                  <a:txBody>
                    <a:bodyPr/>
                    <a:lstStyle/>
                    <a:p>
                      <a:pPr>
                        <a:lnSpc>
                          <a:spcPts val="3200"/>
                        </a:lnSpc>
                      </a:pPr>
                      <a:r>
                        <a:rPr kumimoji="1" lang="ja-JP" altLang="en-US" sz="2400" dirty="0" smtClean="0"/>
                        <a:t>・肝炎ウイルス感染検査と適切な措置を。</a:t>
                      </a:r>
                      <a:endParaRPr kumimoji="1" lang="en-US" altLang="ja-JP" sz="2400" dirty="0" smtClean="0"/>
                    </a:p>
                    <a:p>
                      <a:pPr>
                        <a:lnSpc>
                          <a:spcPts val="3200"/>
                        </a:lnSpc>
                      </a:pPr>
                      <a:r>
                        <a:rPr kumimoji="1" lang="ja-JP" altLang="en-US" sz="2400" dirty="0" smtClean="0"/>
                        <a:t>・機会があればピロリ菌やヒトパピローマウィルスの感染検査を。</a:t>
                      </a:r>
                      <a:endParaRPr kumimoji="1" lang="en-US" altLang="ja-JP" sz="2400" dirty="0" smtClean="0"/>
                    </a:p>
                  </a:txBody>
                  <a:tcPr marL="68576" marR="68576" marT="34283" marB="34283"/>
                </a:tc>
                <a:extLst>
                  <a:ext uri="{0D108BD9-81ED-4DB2-BD59-A6C34878D82A}">
                    <a16:rowId xmlns:a16="http://schemas.microsoft.com/office/drawing/2014/main" val="10001"/>
                  </a:ext>
                </a:extLst>
              </a:tr>
              <a:tr h="444094">
                <a:tc>
                  <a:txBody>
                    <a:bodyPr/>
                    <a:lstStyle/>
                    <a:p>
                      <a:r>
                        <a:rPr kumimoji="1" lang="ja-JP" altLang="en-US" sz="2400" dirty="0" smtClean="0"/>
                        <a:t>目標</a:t>
                      </a:r>
                      <a:endParaRPr kumimoji="1" lang="ja-JP" altLang="en-US" sz="2400" dirty="0"/>
                    </a:p>
                  </a:txBody>
                  <a:tcPr marL="68576" marR="68576" marT="34283" marB="34283"/>
                </a:tc>
                <a:extLst>
                  <a:ext uri="{0D108BD9-81ED-4DB2-BD59-A6C34878D82A}">
                    <a16:rowId xmlns:a16="http://schemas.microsoft.com/office/drawing/2014/main" val="10002"/>
                  </a:ext>
                </a:extLst>
              </a:tr>
              <a:tr h="2889214">
                <a:tc>
                  <a:txBody>
                    <a:bodyPr/>
                    <a:lstStyle/>
                    <a:p>
                      <a:pPr>
                        <a:lnSpc>
                          <a:spcPts val="1100"/>
                        </a:lnSpc>
                      </a:pPr>
                      <a:endParaRPr kumimoji="1" lang="en-US" altLang="ja-JP" sz="2300" dirty="0" smtClean="0"/>
                    </a:p>
                    <a:p>
                      <a:pPr>
                        <a:lnSpc>
                          <a:spcPts val="2600"/>
                        </a:lnSpc>
                      </a:pPr>
                      <a:r>
                        <a:rPr kumimoji="1" lang="ja-JP" altLang="en-US" sz="2300" dirty="0" smtClean="0">
                          <a:latin typeface="ＭＳ ゴシック" panose="020B0609070205080204" pitchFamily="49" charset="-128"/>
                          <a:ea typeface="ＭＳ ゴシック" panose="020B0609070205080204" pitchFamily="49" charset="-128"/>
                        </a:rPr>
                        <a:t>・地域の保健所や医療機関で、</a:t>
                      </a:r>
                      <a:r>
                        <a:rPr kumimoji="1" lang="en-US" altLang="ja-JP" sz="2300" dirty="0" smtClean="0">
                          <a:latin typeface="ＭＳ ゴシック" panose="020B0609070205080204" pitchFamily="49" charset="-128"/>
                          <a:ea typeface="ＭＳ ゴシック" panose="020B0609070205080204" pitchFamily="49" charset="-128"/>
                        </a:rPr>
                        <a:t>1</a:t>
                      </a:r>
                      <a:r>
                        <a:rPr kumimoji="1" lang="ja-JP" altLang="en-US" sz="2300" dirty="0" smtClean="0">
                          <a:latin typeface="ＭＳ ゴシック" panose="020B0609070205080204" pitchFamily="49" charset="-128"/>
                          <a:ea typeface="ＭＳ ゴシック" panose="020B0609070205080204" pitchFamily="49" charset="-128"/>
                        </a:rPr>
                        <a:t>度は肝炎ウイルス検査を受け、　</a:t>
                      </a:r>
                      <a:endParaRPr kumimoji="1" lang="en-US" altLang="ja-JP" sz="2300" dirty="0" smtClean="0">
                        <a:latin typeface="ＭＳ ゴシック" panose="020B0609070205080204" pitchFamily="49" charset="-128"/>
                        <a:ea typeface="ＭＳ ゴシック" panose="020B0609070205080204" pitchFamily="49" charset="-128"/>
                      </a:endParaRPr>
                    </a:p>
                    <a:p>
                      <a:pPr>
                        <a:lnSpc>
                          <a:spcPts val="2600"/>
                        </a:lnSpc>
                      </a:pPr>
                      <a:r>
                        <a:rPr kumimoji="1" lang="ja-JP" altLang="en-US" sz="2300" dirty="0" smtClean="0">
                          <a:latin typeface="ＭＳ ゴシック" panose="020B0609070205080204" pitchFamily="49" charset="-128"/>
                          <a:ea typeface="ＭＳ ゴシック" panose="020B0609070205080204" pitchFamily="49" charset="-128"/>
                        </a:rPr>
                        <a:t>感染している場合は、専門医に相談しましょう。</a:t>
                      </a:r>
                      <a:endParaRPr kumimoji="1" lang="en-US" altLang="ja-JP" sz="2300" dirty="0" smtClean="0">
                        <a:latin typeface="ＭＳ ゴシック" panose="020B0609070205080204" pitchFamily="49" charset="-128"/>
                        <a:ea typeface="ＭＳ ゴシック" panose="020B0609070205080204" pitchFamily="49" charset="-128"/>
                      </a:endParaRPr>
                    </a:p>
                    <a:p>
                      <a:pPr>
                        <a:lnSpc>
                          <a:spcPts val="1200"/>
                        </a:lnSpc>
                      </a:pPr>
                      <a:endParaRPr kumimoji="1" lang="en-US" altLang="ja-JP" sz="2300" dirty="0" smtClean="0">
                        <a:latin typeface="ＭＳ ゴシック" panose="020B0609070205080204" pitchFamily="49" charset="-128"/>
                        <a:ea typeface="ＭＳ ゴシック" panose="020B0609070205080204" pitchFamily="49" charset="-128"/>
                      </a:endParaRPr>
                    </a:p>
                    <a:p>
                      <a:pPr>
                        <a:lnSpc>
                          <a:spcPts val="2600"/>
                        </a:lnSpc>
                      </a:pPr>
                      <a:r>
                        <a:rPr kumimoji="1" lang="ja-JP" altLang="en-US" sz="2300" dirty="0" smtClean="0">
                          <a:latin typeface="ＭＳ ゴシック" panose="020B0609070205080204" pitchFamily="49" charset="-128"/>
                          <a:ea typeface="ＭＳ ゴシック" panose="020B0609070205080204" pitchFamily="49" charset="-128"/>
                        </a:rPr>
                        <a:t>・機会があればピロリ菌や</a:t>
                      </a:r>
                      <a:r>
                        <a:rPr kumimoji="1" lang="ja-JP" altLang="en-US" sz="2300" dirty="0" smtClean="0">
                          <a:latin typeface="+mj-ea"/>
                          <a:ea typeface="+mj-ea"/>
                        </a:rPr>
                        <a:t>ヒトパピローマウィルス</a:t>
                      </a:r>
                      <a:endParaRPr kumimoji="1" lang="en-US" altLang="ja-JP" sz="2300" dirty="0" smtClean="0">
                        <a:latin typeface="+mj-ea"/>
                        <a:ea typeface="+mj-ea"/>
                      </a:endParaRPr>
                    </a:p>
                    <a:p>
                      <a:pPr>
                        <a:lnSpc>
                          <a:spcPts val="2600"/>
                        </a:lnSpc>
                      </a:pPr>
                      <a:r>
                        <a:rPr kumimoji="1" lang="ja-JP" altLang="en-US" sz="2300" dirty="0" smtClean="0">
                          <a:latin typeface="ＭＳ ゴシック" panose="020B0609070205080204" pitchFamily="49" charset="-128"/>
                          <a:ea typeface="ＭＳ ゴシック" panose="020B0609070205080204" pitchFamily="49" charset="-128"/>
                        </a:rPr>
                        <a:t>の感染検査を受け、胃がんや子宮頸がんに関係の</a:t>
                      </a:r>
                      <a:endParaRPr kumimoji="1" lang="en-US" altLang="ja-JP" sz="2300" dirty="0" smtClean="0">
                        <a:latin typeface="ＭＳ ゴシック" panose="020B0609070205080204" pitchFamily="49" charset="-128"/>
                        <a:ea typeface="ＭＳ ゴシック" panose="020B0609070205080204" pitchFamily="49" charset="-128"/>
                      </a:endParaRPr>
                    </a:p>
                    <a:p>
                      <a:pPr>
                        <a:lnSpc>
                          <a:spcPts val="2600"/>
                        </a:lnSpc>
                      </a:pPr>
                      <a:r>
                        <a:rPr kumimoji="1" lang="ja-JP" altLang="en-US" sz="2300" dirty="0" smtClean="0">
                          <a:latin typeface="ＭＳ ゴシック" panose="020B0609070205080204" pitchFamily="49" charset="-128"/>
                          <a:ea typeface="ＭＳ ゴシック" panose="020B0609070205080204" pitchFamily="49" charset="-128"/>
                        </a:rPr>
                        <a:t>深い生活習慣に注意し、定期的に検診を受けると</a:t>
                      </a:r>
                      <a:endParaRPr kumimoji="1" lang="en-US" altLang="ja-JP" sz="2300" dirty="0" smtClean="0">
                        <a:latin typeface="ＭＳ ゴシック" panose="020B0609070205080204" pitchFamily="49" charset="-128"/>
                        <a:ea typeface="ＭＳ ゴシック" panose="020B0609070205080204" pitchFamily="49" charset="-128"/>
                      </a:endParaRPr>
                    </a:p>
                    <a:p>
                      <a:pPr>
                        <a:lnSpc>
                          <a:spcPts val="2600"/>
                        </a:lnSpc>
                      </a:pPr>
                      <a:r>
                        <a:rPr kumimoji="1" lang="ja-JP" altLang="en-US" sz="2300" dirty="0" smtClean="0">
                          <a:latin typeface="ＭＳ ゴシック" panose="020B0609070205080204" pitchFamily="49" charset="-128"/>
                          <a:ea typeface="ＭＳ ゴシック" panose="020B0609070205080204" pitchFamily="49" charset="-128"/>
                        </a:rPr>
                        <a:t>ともに、症状や詳しい検査を基に主治医に相談し</a:t>
                      </a:r>
                      <a:endParaRPr kumimoji="1" lang="en-US" altLang="ja-JP" sz="2300" dirty="0" smtClean="0">
                        <a:latin typeface="ＭＳ ゴシック" panose="020B0609070205080204" pitchFamily="49" charset="-128"/>
                        <a:ea typeface="ＭＳ ゴシック" panose="020B0609070205080204" pitchFamily="49" charset="-128"/>
                      </a:endParaRPr>
                    </a:p>
                    <a:p>
                      <a:pPr>
                        <a:lnSpc>
                          <a:spcPts val="2600"/>
                        </a:lnSpc>
                      </a:pPr>
                      <a:r>
                        <a:rPr kumimoji="1" lang="ja-JP" altLang="en-US" sz="2300" dirty="0" smtClean="0">
                          <a:latin typeface="ＭＳ ゴシック" panose="020B0609070205080204" pitchFamily="49" charset="-128"/>
                          <a:ea typeface="ＭＳ ゴシック" panose="020B0609070205080204" pitchFamily="49" charset="-128"/>
                        </a:rPr>
                        <a:t>ましょう。</a:t>
                      </a:r>
                      <a:endParaRPr kumimoji="1" lang="en-US" altLang="ja-JP" sz="2300" dirty="0" smtClean="0">
                        <a:latin typeface="ＭＳ ゴシック" panose="020B0609070205080204" pitchFamily="49" charset="-128"/>
                        <a:ea typeface="ＭＳ ゴシック" panose="020B0609070205080204" pitchFamily="49" charset="-128"/>
                      </a:endParaRPr>
                    </a:p>
                    <a:p>
                      <a:pPr>
                        <a:lnSpc>
                          <a:spcPts val="1200"/>
                        </a:lnSpc>
                      </a:pPr>
                      <a:endParaRPr kumimoji="1" lang="en-US" altLang="ja-JP" sz="2000" dirty="0" smtClean="0"/>
                    </a:p>
                  </a:txBody>
                  <a:tcPr marL="68576" marR="68576" marT="34283" marB="34283"/>
                </a:tc>
                <a:extLst>
                  <a:ext uri="{0D108BD9-81ED-4DB2-BD59-A6C34878D82A}">
                    <a16:rowId xmlns:a16="http://schemas.microsoft.com/office/drawing/2014/main" val="10003"/>
                  </a:ext>
                </a:extLst>
              </a:tr>
            </a:tbl>
          </a:graphicData>
        </a:graphic>
      </p:graphicFrame>
      <p:sp>
        <p:nvSpPr>
          <p:cNvPr id="6" name="テキスト ボックス 6"/>
          <p:cNvSpPr txBox="1">
            <a:spLocks noChangeArrowheads="1"/>
          </p:cNvSpPr>
          <p:nvPr/>
        </p:nvSpPr>
        <p:spPr bwMode="auto">
          <a:xfrm>
            <a:off x="5105400" y="6496681"/>
            <a:ext cx="38248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rPr>
              <a:t>出典：国立がん研究センターがん対策情報センター</a:t>
            </a:r>
          </a:p>
        </p:txBody>
      </p:sp>
      <p:pic>
        <p:nvPicPr>
          <p:cNvPr id="7" name="図 6">
            <a:extLst>
              <a:ext uri="{FF2B5EF4-FFF2-40B4-BE49-F238E27FC236}">
                <a16:creationId xmlns:a16="http://schemas.microsoft.com/office/drawing/2014/main" id="{EAD6DBF3-08CF-C747-96F1-E1208DFEB803}"/>
              </a:ext>
            </a:extLst>
          </p:cNvPr>
          <p:cNvPicPr>
            <a:picLocks noChangeAspect="1"/>
          </p:cNvPicPr>
          <p:nvPr/>
        </p:nvPicPr>
        <p:blipFill rotWithShape="1">
          <a:blip r:embed="rId3"/>
          <a:srcRect l="11075" t="-1196" r="5745" b="5008"/>
          <a:stretch/>
        </p:blipFill>
        <p:spPr>
          <a:xfrm>
            <a:off x="6797137" y="4362266"/>
            <a:ext cx="2013743" cy="1852754"/>
          </a:xfrm>
          <a:prstGeom prst="rect">
            <a:avLst/>
          </a:prstGeom>
        </p:spPr>
      </p:pic>
    </p:spTree>
    <p:extLst>
      <p:ext uri="{BB962C8B-B14F-4D97-AF65-F5344CB8AC3E}">
        <p14:creationId xmlns:p14="http://schemas.microsoft.com/office/powerpoint/2010/main" val="645816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サブタイトル 3"/>
          <p:cNvSpPr>
            <a:spLocks noGrp="1"/>
          </p:cNvSpPr>
          <p:nvPr>
            <p:ph type="subTitle" idx="1"/>
          </p:nvPr>
        </p:nvSpPr>
        <p:spPr>
          <a:xfrm>
            <a:off x="2201466" y="3861197"/>
            <a:ext cx="4800600" cy="534592"/>
          </a:xfrm>
        </p:spPr>
        <p:txBody>
          <a:bodyPr/>
          <a:lstStyle/>
          <a:p>
            <a:pPr eaLnBrk="1" hangingPunct="1"/>
            <a:r>
              <a:rPr lang="ja-JP" altLang="en-US" dirty="0" smtClean="0">
                <a:solidFill>
                  <a:schemeClr val="tx1"/>
                </a:solidFill>
              </a:rPr>
              <a:t>愛知県健康対策課</a:t>
            </a:r>
          </a:p>
        </p:txBody>
      </p:sp>
      <p:sp>
        <p:nvSpPr>
          <p:cNvPr id="66564" name="タイトル 1"/>
          <p:cNvSpPr txBox="1">
            <a:spLocks/>
          </p:cNvSpPr>
          <p:nvPr/>
        </p:nvSpPr>
        <p:spPr bwMode="auto">
          <a:xfrm>
            <a:off x="1784747" y="2758681"/>
            <a:ext cx="5829300"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300" dirty="0">
                <a:solidFill>
                  <a:srgbClr val="000000"/>
                </a:solidFill>
              </a:rPr>
              <a:t>がんについて学ぼう！</a:t>
            </a:r>
          </a:p>
        </p:txBody>
      </p:sp>
      <p:sp>
        <p:nvSpPr>
          <p:cNvPr id="8" name="テキスト ボックス 7"/>
          <p:cNvSpPr txBox="1"/>
          <p:nvPr/>
        </p:nvSpPr>
        <p:spPr>
          <a:xfrm>
            <a:off x="1306568" y="2224092"/>
            <a:ext cx="1842998" cy="594122"/>
          </a:xfrm>
          <a:prstGeom prst="rect">
            <a:avLst/>
          </a:prstGeom>
          <a:noFill/>
          <a:ln>
            <a:noFill/>
          </a:ln>
        </p:spPr>
        <p:style>
          <a:lnRef idx="2">
            <a:schemeClr val="dk1"/>
          </a:lnRef>
          <a:fillRef idx="1">
            <a:schemeClr val="lt1"/>
          </a:fillRef>
          <a:effectRef idx="0">
            <a:schemeClr val="dk1"/>
          </a:effectRef>
          <a:fontRef idx="minor">
            <a:schemeClr val="dk1"/>
          </a:fontRef>
        </p:style>
        <p:txBody>
          <a:bodyPr>
            <a:noAutofit/>
          </a:bodyPr>
          <a:lstStyle/>
          <a:p>
            <a:pPr eaLnBrk="1" fontAlgn="auto" hangingPunct="1">
              <a:spcBef>
                <a:spcPts val="0"/>
              </a:spcBef>
              <a:spcAft>
                <a:spcPts val="0"/>
              </a:spcAft>
              <a:defRPr/>
            </a:pPr>
            <a:r>
              <a:rPr lang="ja-JP" altLang="en-US" sz="1050" dirty="0">
                <a:solidFill>
                  <a:prstClr val="black"/>
                </a:solidFill>
              </a:rPr>
              <a:t>「エアフィー」</a:t>
            </a:r>
            <a:endParaRPr lang="en-US" altLang="ja-JP" sz="1050" dirty="0">
              <a:solidFill>
                <a:prstClr val="black"/>
              </a:solidFill>
            </a:endParaRPr>
          </a:p>
          <a:p>
            <a:pPr eaLnBrk="1" fontAlgn="auto" hangingPunct="1">
              <a:spcBef>
                <a:spcPts val="0"/>
              </a:spcBef>
              <a:spcAft>
                <a:spcPts val="0"/>
              </a:spcAft>
              <a:defRPr/>
            </a:pPr>
            <a:r>
              <a:rPr lang="ja-JP" altLang="en-US" sz="1050" dirty="0">
                <a:solidFill>
                  <a:prstClr val="black"/>
                </a:solidFill>
              </a:rPr>
              <a:t>県民の健康づくりを応援する</a:t>
            </a:r>
            <a:endParaRPr lang="en-US" altLang="ja-JP" sz="1050" dirty="0">
              <a:solidFill>
                <a:prstClr val="black"/>
              </a:solidFill>
            </a:endParaRPr>
          </a:p>
          <a:p>
            <a:pPr eaLnBrk="1" fontAlgn="auto" hangingPunct="1">
              <a:spcBef>
                <a:spcPts val="0"/>
              </a:spcBef>
              <a:spcAft>
                <a:spcPts val="0"/>
              </a:spcAft>
              <a:defRPr/>
            </a:pPr>
            <a:r>
              <a:rPr lang="ja-JP" altLang="en-US" sz="1050" dirty="0">
                <a:solidFill>
                  <a:prstClr val="black"/>
                </a:solidFill>
              </a:rPr>
              <a:t>イメージキャラクター</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9682" y="685800"/>
            <a:ext cx="1483385" cy="140970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155185" y="228601"/>
            <a:ext cx="4724400" cy="762000"/>
          </a:xfrm>
          <a:prstGeom prst="rect">
            <a:avLst/>
          </a:prstGeom>
          <a:solidFill>
            <a:srgbClr val="FFFF00">
              <a:alpha val="54000"/>
            </a:srgbClr>
          </a:solidFill>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200" dirty="0" smtClean="0">
                <a:solidFill>
                  <a:prstClr val="black"/>
                </a:solidFill>
              </a:rPr>
              <a:t>～大切なこと～</a:t>
            </a:r>
            <a:endParaRPr lang="ja-JP" altLang="en-US" sz="3200" dirty="0">
              <a:solidFill>
                <a:prstClr val="black"/>
              </a:solidFill>
            </a:endParaRPr>
          </a:p>
        </p:txBody>
      </p:sp>
      <p:sp>
        <p:nvSpPr>
          <p:cNvPr id="5" name="角丸四角形 4"/>
          <p:cNvSpPr/>
          <p:nvPr/>
        </p:nvSpPr>
        <p:spPr>
          <a:xfrm>
            <a:off x="457200" y="1295400"/>
            <a:ext cx="8348969" cy="5029200"/>
          </a:xfrm>
          <a:prstGeom prst="roundRect">
            <a:avLst/>
          </a:prstGeom>
          <a:ln w="76200"/>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3600" dirty="0">
                <a:solidFill>
                  <a:prstClr val="black"/>
                </a:solidFill>
              </a:rPr>
              <a:t>生活や行動に気をつけるだけで</a:t>
            </a:r>
            <a:r>
              <a:rPr lang="ja-JP" altLang="en-US" sz="3600" dirty="0" smtClean="0">
                <a:solidFill>
                  <a:prstClr val="black"/>
                </a:solidFill>
              </a:rPr>
              <a:t>、</a:t>
            </a:r>
            <a:endParaRPr lang="en-US" altLang="ja-JP" sz="3600" dirty="0" smtClean="0">
              <a:solidFill>
                <a:prstClr val="black"/>
              </a:solidFill>
            </a:endParaRPr>
          </a:p>
          <a:p>
            <a:pPr algn="ctr" eaLnBrk="1" fontAlgn="auto" hangingPunct="1">
              <a:spcBef>
                <a:spcPts val="0"/>
              </a:spcBef>
              <a:spcAft>
                <a:spcPts val="0"/>
              </a:spcAft>
              <a:defRPr/>
            </a:pPr>
            <a:r>
              <a:rPr lang="ja-JP" altLang="en-US" sz="3600" dirty="0" smtClean="0">
                <a:solidFill>
                  <a:prstClr val="black"/>
                </a:solidFill>
              </a:rPr>
              <a:t>多くの</a:t>
            </a:r>
            <a:r>
              <a:rPr lang="en-US" altLang="ja-JP" sz="3600" dirty="0" smtClean="0">
                <a:solidFill>
                  <a:prstClr val="black"/>
                </a:solidFill>
              </a:rPr>
              <a:t>｢</a:t>
            </a:r>
            <a:r>
              <a:rPr lang="ja-JP" altLang="en-US" sz="3600" dirty="0" smtClean="0">
                <a:solidFill>
                  <a:prstClr val="black"/>
                </a:solidFill>
              </a:rPr>
              <a:t>がん</a:t>
            </a:r>
            <a:r>
              <a:rPr lang="en-US" altLang="ja-JP" sz="3600" dirty="0" smtClean="0">
                <a:solidFill>
                  <a:prstClr val="black"/>
                </a:solidFill>
              </a:rPr>
              <a:t>｣</a:t>
            </a:r>
            <a:r>
              <a:rPr lang="ja-JP" altLang="en-US" sz="3600" dirty="0" smtClean="0">
                <a:solidFill>
                  <a:prstClr val="black"/>
                </a:solidFill>
              </a:rPr>
              <a:t>は防げます</a:t>
            </a:r>
            <a:r>
              <a:rPr lang="ja-JP" altLang="en-US" sz="3600" dirty="0">
                <a:solidFill>
                  <a:prstClr val="black"/>
                </a:solidFill>
              </a:rPr>
              <a:t>。</a:t>
            </a:r>
            <a:endParaRPr lang="en-US" altLang="ja-JP" sz="3600" dirty="0">
              <a:solidFill>
                <a:prstClr val="black"/>
              </a:solidFill>
            </a:endParaRPr>
          </a:p>
          <a:p>
            <a:pPr algn="ctr" eaLnBrk="1" fontAlgn="auto" hangingPunct="1">
              <a:spcBef>
                <a:spcPts val="0"/>
              </a:spcBef>
              <a:spcAft>
                <a:spcPts val="0"/>
              </a:spcAft>
              <a:defRPr/>
            </a:pPr>
            <a:endParaRPr lang="en-US" altLang="ja-JP" sz="1600" dirty="0">
              <a:solidFill>
                <a:prstClr val="black"/>
              </a:solidFill>
            </a:endParaRPr>
          </a:p>
          <a:p>
            <a:pPr algn="ctr" eaLnBrk="1" fontAlgn="auto" hangingPunct="1">
              <a:spcBef>
                <a:spcPts val="0"/>
              </a:spcBef>
              <a:spcAft>
                <a:spcPts val="0"/>
              </a:spcAft>
              <a:defRPr/>
            </a:pPr>
            <a:r>
              <a:rPr lang="ja-JP" altLang="en-US" sz="3400" dirty="0">
                <a:solidFill>
                  <a:prstClr val="black"/>
                </a:solidFill>
              </a:rPr>
              <a:t>でも、</a:t>
            </a:r>
            <a:endParaRPr lang="en-US" altLang="ja-JP" sz="3400" dirty="0">
              <a:solidFill>
                <a:prstClr val="black"/>
              </a:solidFill>
            </a:endParaRPr>
          </a:p>
          <a:p>
            <a:pPr algn="ctr" eaLnBrk="1" fontAlgn="auto" hangingPunct="1">
              <a:spcBef>
                <a:spcPts val="0"/>
              </a:spcBef>
              <a:spcAft>
                <a:spcPts val="0"/>
              </a:spcAft>
              <a:defRPr/>
            </a:pPr>
            <a:endParaRPr lang="en-US" altLang="ja-JP" sz="1600" dirty="0">
              <a:solidFill>
                <a:prstClr val="black"/>
              </a:solidFill>
            </a:endParaRPr>
          </a:p>
          <a:p>
            <a:pPr eaLnBrk="1" fontAlgn="auto" hangingPunct="1">
              <a:spcBef>
                <a:spcPts val="0"/>
              </a:spcBef>
              <a:spcAft>
                <a:spcPts val="0"/>
              </a:spcAft>
              <a:defRPr/>
            </a:pPr>
            <a:r>
              <a:rPr lang="ja-JP" altLang="en-US" sz="3600" dirty="0" smtClean="0">
                <a:solidFill>
                  <a:prstClr val="black"/>
                </a:solidFill>
              </a:rPr>
              <a:t>   原因がよく分からない</a:t>
            </a:r>
            <a:r>
              <a:rPr lang="en-US" altLang="ja-JP" sz="3600" dirty="0" smtClean="0">
                <a:solidFill>
                  <a:prstClr val="black"/>
                </a:solidFill>
              </a:rPr>
              <a:t>｢</a:t>
            </a:r>
            <a:r>
              <a:rPr lang="ja-JP" altLang="en-US" sz="3600" dirty="0" smtClean="0">
                <a:solidFill>
                  <a:prstClr val="black"/>
                </a:solidFill>
              </a:rPr>
              <a:t>がん</a:t>
            </a:r>
            <a:r>
              <a:rPr lang="en-US" altLang="ja-JP" sz="3600" dirty="0" smtClean="0">
                <a:solidFill>
                  <a:prstClr val="black"/>
                </a:solidFill>
              </a:rPr>
              <a:t>｣</a:t>
            </a:r>
            <a:r>
              <a:rPr lang="ja-JP" altLang="en-US" sz="3600" dirty="0" smtClean="0">
                <a:solidFill>
                  <a:prstClr val="black"/>
                </a:solidFill>
              </a:rPr>
              <a:t>もあり、</a:t>
            </a:r>
            <a:r>
              <a:rPr lang="en-US" altLang="ja-JP" sz="3600" dirty="0" smtClean="0">
                <a:solidFill>
                  <a:prstClr val="black"/>
                </a:solidFill>
              </a:rPr>
              <a:t>｢</a:t>
            </a:r>
            <a:r>
              <a:rPr lang="ja-JP" altLang="en-US" sz="3600" dirty="0" smtClean="0">
                <a:solidFill>
                  <a:prstClr val="black"/>
                </a:solidFill>
              </a:rPr>
              <a:t>がん</a:t>
            </a:r>
            <a:r>
              <a:rPr lang="en-US" altLang="ja-JP" sz="3600" dirty="0" smtClean="0">
                <a:solidFill>
                  <a:prstClr val="black"/>
                </a:solidFill>
              </a:rPr>
              <a:t>｣</a:t>
            </a:r>
            <a:r>
              <a:rPr lang="ja-JP" altLang="en-US" sz="3600" dirty="0" smtClean="0">
                <a:solidFill>
                  <a:prstClr val="black"/>
                </a:solidFill>
              </a:rPr>
              <a:t>になった人の全てが、生活習慣がよくないわけではありません。</a:t>
            </a:r>
            <a:endParaRPr lang="en-US" altLang="ja-JP" sz="3600" dirty="0">
              <a:solidFill>
                <a:prstClr val="black"/>
              </a:solidFill>
            </a:endParaRPr>
          </a:p>
        </p:txBody>
      </p:sp>
    </p:spTree>
    <p:extLst>
      <p:ext uri="{BB962C8B-B14F-4D97-AF65-F5344CB8AC3E}">
        <p14:creationId xmlns:p14="http://schemas.microsoft.com/office/powerpoint/2010/main" val="1351617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100" y="6927"/>
            <a:ext cx="91440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横巻き 7"/>
          <p:cNvSpPr/>
          <p:nvPr/>
        </p:nvSpPr>
        <p:spPr>
          <a:xfrm>
            <a:off x="381000" y="1047655"/>
            <a:ext cx="8534400" cy="4968880"/>
          </a:xfrm>
          <a:prstGeom prst="horizontalScroll">
            <a:avLst>
              <a:gd name="adj" fmla="val 875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a:defRPr/>
            </a:pPr>
            <a:fld id="{2EBEB9CF-67C2-42D8-9634-4F4E64570D83}" type="slidenum">
              <a:rPr lang="ja-JP" altLang="en-US" smtClean="0"/>
              <a:pPr>
                <a:defRPr/>
              </a:pPr>
              <a:t>21</a:t>
            </a:fld>
            <a:endParaRPr lang="ja-JP" altLang="en-US"/>
          </a:p>
        </p:txBody>
      </p:sp>
      <p:sp>
        <p:nvSpPr>
          <p:cNvPr id="4" name="タイトル 1"/>
          <p:cNvSpPr txBox="1">
            <a:spLocks/>
          </p:cNvSpPr>
          <p:nvPr/>
        </p:nvSpPr>
        <p:spPr>
          <a:xfrm>
            <a:off x="1600200" y="150462"/>
            <a:ext cx="6172200" cy="1447799"/>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200" dirty="0">
                <a:solidFill>
                  <a:prstClr val="black"/>
                </a:solidFill>
              </a:rPr>
              <a:t>「がん」は早期発見が重要！</a:t>
            </a:r>
            <a:r>
              <a:rPr lang="en-US" altLang="ja-JP" sz="3200" dirty="0">
                <a:solidFill>
                  <a:prstClr val="black"/>
                </a:solidFill>
              </a:rPr>
              <a:t/>
            </a:r>
            <a:br>
              <a:rPr lang="en-US" altLang="ja-JP" sz="3200" dirty="0">
                <a:solidFill>
                  <a:prstClr val="black"/>
                </a:solidFill>
              </a:rPr>
            </a:br>
            <a:r>
              <a:rPr lang="ja-JP" altLang="en-US" sz="3200" dirty="0">
                <a:solidFill>
                  <a:prstClr val="black"/>
                </a:solidFill>
              </a:rPr>
              <a:t>～</a:t>
            </a:r>
            <a:r>
              <a:rPr lang="ja-JP" altLang="en-US" sz="3200" dirty="0" smtClean="0">
                <a:solidFill>
                  <a:prstClr val="black"/>
                </a:solidFill>
              </a:rPr>
              <a:t>がん検診を受けましょう～</a:t>
            </a:r>
            <a:endParaRPr lang="ja-JP" altLang="en-US" sz="3200" dirty="0">
              <a:solidFill>
                <a:prstClr val="black"/>
              </a:solidFill>
            </a:endParaRPr>
          </a:p>
        </p:txBody>
      </p:sp>
      <p:sp>
        <p:nvSpPr>
          <p:cNvPr id="6" name="テキスト ボックス 5"/>
          <p:cNvSpPr txBox="1"/>
          <p:nvPr/>
        </p:nvSpPr>
        <p:spPr>
          <a:xfrm>
            <a:off x="1866830" y="3724064"/>
            <a:ext cx="6765326" cy="1323439"/>
          </a:xfrm>
          <a:prstGeom prst="rect">
            <a:avLst/>
          </a:prstGeom>
          <a:noFill/>
        </p:spPr>
        <p:txBody>
          <a:bodyPr wrap="square" rtlCol="0">
            <a:spAutoFit/>
          </a:bodyPr>
          <a:lstStyle/>
          <a:p>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早く見つけるには、</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検診を受けることが大切。</a:t>
            </a:r>
            <a:endParaRPr kumimoji="1"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866830" y="2077013"/>
            <a:ext cx="5884014" cy="1323439"/>
          </a:xfrm>
          <a:prstGeom prst="rect">
            <a:avLst/>
          </a:prstGeom>
          <a:noFill/>
        </p:spPr>
        <p:txBody>
          <a:bodyPr wrap="square" rtlCol="0">
            <a:spAutoFit/>
          </a:bodyPr>
          <a:lstStyle/>
          <a:p>
            <a:r>
              <a:rPr kumimoji="1"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がんは早く見つかれば</a:t>
            </a:r>
            <a:endParaRPr kumimoji="1"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治りやすい。</a:t>
            </a:r>
            <a:endParaRPr kumimoji="1"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1084960" y="2024636"/>
            <a:ext cx="803425" cy="830997"/>
            <a:chOff x="1014358" y="1805732"/>
            <a:chExt cx="803425" cy="830997"/>
          </a:xfrm>
        </p:grpSpPr>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12" name="正方形/長方形 11"/>
            <p:cNvSpPr/>
            <p:nvPr/>
          </p:nvSpPr>
          <p:spPr>
            <a:xfrm>
              <a:off x="1014358" y="1805732"/>
              <a:ext cx="803425" cy="830997"/>
            </a:xfrm>
            <a:prstGeom prst="rect">
              <a:avLst/>
            </a:prstGeom>
          </p:spPr>
          <p:txBody>
            <a:bodyPr wrap="none">
              <a:spAutoFit/>
            </a:bodyPr>
            <a:lstStyle/>
            <a:p>
              <a:r>
                <a:rPr lang="ja-JP" altLang="en-US" sz="48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4800" dirty="0">
                <a:latin typeface="メイリオ" panose="020B0604030504040204" pitchFamily="50" charset="-128"/>
                <a:ea typeface="メイリオ" panose="020B0604030504040204" pitchFamily="50" charset="-128"/>
              </a:endParaRPr>
            </a:p>
          </p:txBody>
        </p:sp>
      </p:grpSp>
      <p:grpSp>
        <p:nvGrpSpPr>
          <p:cNvPr id="13" name="グループ化 12"/>
          <p:cNvGrpSpPr/>
          <p:nvPr/>
        </p:nvGrpSpPr>
        <p:grpSpPr>
          <a:xfrm>
            <a:off x="1084960" y="3646890"/>
            <a:ext cx="803425" cy="830997"/>
            <a:chOff x="1014358" y="1805732"/>
            <a:chExt cx="803425" cy="830997"/>
          </a:xfrm>
        </p:grpSpPr>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15" name="正方形/長方形 14"/>
            <p:cNvSpPr/>
            <p:nvPr/>
          </p:nvSpPr>
          <p:spPr>
            <a:xfrm>
              <a:off x="1014358" y="1805732"/>
              <a:ext cx="803425" cy="830997"/>
            </a:xfrm>
            <a:prstGeom prst="rect">
              <a:avLst/>
            </a:prstGeom>
          </p:spPr>
          <p:txBody>
            <a:bodyPr wrap="none">
              <a:spAutoFit/>
            </a:bodyPr>
            <a:lstStyle/>
            <a:p>
              <a:r>
                <a:rPr lang="ja-JP" altLang="en-US" sz="48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4800" dirty="0">
                <a:latin typeface="メイリオ" panose="020B0604030504040204" pitchFamily="50" charset="-128"/>
                <a:ea typeface="メイリオ" panose="020B0604030504040204" pitchFamily="50" charset="-128"/>
              </a:endParaRP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345" y="4901835"/>
            <a:ext cx="2564599" cy="1819644"/>
          </a:xfrm>
          <a:prstGeom prst="rect">
            <a:avLst/>
          </a:prstGeom>
        </p:spPr>
      </p:pic>
    </p:spTree>
    <p:extLst>
      <p:ext uri="{BB962C8B-B14F-4D97-AF65-F5344CB8AC3E}">
        <p14:creationId xmlns:p14="http://schemas.microsoft.com/office/powerpoint/2010/main" val="65644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24457" y="174480"/>
            <a:ext cx="5829300" cy="864394"/>
          </a:xfrm>
          <a:prstGeom prst="rect">
            <a:avLst/>
          </a:prstGeom>
        </p:spPr>
        <p:txBody>
          <a:bodyPr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000" dirty="0">
                <a:solidFill>
                  <a:prstClr val="black"/>
                </a:solidFill>
              </a:rPr>
              <a:t>「がん」は早期発見が重要！</a:t>
            </a:r>
            <a:r>
              <a:rPr lang="en-US" altLang="ja-JP" sz="3000" dirty="0">
                <a:solidFill>
                  <a:prstClr val="black"/>
                </a:solidFill>
              </a:rPr>
              <a:t/>
            </a:r>
            <a:br>
              <a:rPr lang="en-US" altLang="ja-JP" sz="3000" dirty="0">
                <a:solidFill>
                  <a:prstClr val="black"/>
                </a:solidFill>
              </a:rPr>
            </a:br>
            <a:r>
              <a:rPr lang="ja-JP" altLang="en-US" sz="2475" dirty="0">
                <a:solidFill>
                  <a:prstClr val="black"/>
                </a:solidFill>
              </a:rPr>
              <a:t>～がんの進行度と</a:t>
            </a:r>
            <a:r>
              <a:rPr lang="en-US" altLang="ja-JP" sz="2475" dirty="0">
                <a:solidFill>
                  <a:prstClr val="black"/>
                </a:solidFill>
              </a:rPr>
              <a:t>5</a:t>
            </a:r>
            <a:r>
              <a:rPr lang="ja-JP" altLang="en-US" sz="2475" dirty="0">
                <a:solidFill>
                  <a:prstClr val="black"/>
                </a:solidFill>
              </a:rPr>
              <a:t>年生存率～</a:t>
            </a:r>
          </a:p>
        </p:txBody>
      </p:sp>
      <p:grpSp>
        <p:nvGrpSpPr>
          <p:cNvPr id="31" name="グループ化 30"/>
          <p:cNvGrpSpPr>
            <a:grpSpLocks/>
          </p:cNvGrpSpPr>
          <p:nvPr/>
        </p:nvGrpSpPr>
        <p:grpSpPr bwMode="auto">
          <a:xfrm>
            <a:off x="527794" y="1149927"/>
            <a:ext cx="8305800" cy="4599926"/>
            <a:chOff x="61912" y="0"/>
            <a:chExt cx="7172325" cy="3619500"/>
          </a:xfrm>
        </p:grpSpPr>
        <p:graphicFrame>
          <p:nvGraphicFramePr>
            <p:cNvPr id="32" name="グラフ 31"/>
            <p:cNvGraphicFramePr>
              <a:graphicFrameLocks/>
            </p:cNvGraphicFramePr>
            <p:nvPr>
              <p:extLst>
                <p:ext uri="{D42A27DB-BD31-4B8C-83A1-F6EECF244321}">
                  <p14:modId xmlns:p14="http://schemas.microsoft.com/office/powerpoint/2010/main" val="1370348654"/>
                </p:ext>
              </p:extLst>
            </p:nvPr>
          </p:nvGraphicFramePr>
          <p:xfrm>
            <a:off x="61912" y="0"/>
            <a:ext cx="7172325" cy="3619500"/>
          </p:xfrm>
          <a:graphic>
            <a:graphicData uri="http://schemas.openxmlformats.org/drawingml/2006/chart">
              <c:chart xmlns:c="http://schemas.openxmlformats.org/drawingml/2006/chart" xmlns:r="http://schemas.openxmlformats.org/officeDocument/2006/relationships" r:id="rId3"/>
            </a:graphicData>
          </a:graphic>
        </p:graphicFrame>
        <p:sp>
          <p:nvSpPr>
            <p:cNvPr id="33" name="テキスト ボックス 3"/>
            <p:cNvSpPr txBox="1"/>
            <p:nvPr/>
          </p:nvSpPr>
          <p:spPr>
            <a:xfrm>
              <a:off x="733425" y="2905125"/>
              <a:ext cx="790575" cy="285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b="1" dirty="0"/>
                <a:t>全がん</a:t>
              </a:r>
            </a:p>
          </p:txBody>
        </p:sp>
        <p:sp>
          <p:nvSpPr>
            <p:cNvPr id="34" name="テキスト ボックス 4"/>
            <p:cNvSpPr txBox="1"/>
            <p:nvPr/>
          </p:nvSpPr>
          <p:spPr>
            <a:xfrm>
              <a:off x="1571625" y="2905125"/>
              <a:ext cx="790575" cy="285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b="1" dirty="0"/>
                <a:t>胃</a:t>
              </a:r>
            </a:p>
          </p:txBody>
        </p:sp>
        <p:sp>
          <p:nvSpPr>
            <p:cNvPr id="35" name="テキスト ボックス 5"/>
            <p:cNvSpPr txBox="1"/>
            <p:nvPr/>
          </p:nvSpPr>
          <p:spPr>
            <a:xfrm>
              <a:off x="2162175" y="2905125"/>
              <a:ext cx="790575" cy="285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b="1" dirty="0"/>
                <a:t>結腸</a:t>
              </a:r>
            </a:p>
          </p:txBody>
        </p:sp>
        <p:sp>
          <p:nvSpPr>
            <p:cNvPr id="36" name="テキスト ボックス 6"/>
            <p:cNvSpPr txBox="1"/>
            <p:nvPr/>
          </p:nvSpPr>
          <p:spPr>
            <a:xfrm>
              <a:off x="2857500" y="2905125"/>
              <a:ext cx="790575" cy="285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b="1" dirty="0"/>
                <a:t>直腸</a:t>
              </a:r>
            </a:p>
          </p:txBody>
        </p:sp>
        <p:sp>
          <p:nvSpPr>
            <p:cNvPr id="37" name="テキスト ボックス 7"/>
            <p:cNvSpPr txBox="1"/>
            <p:nvPr/>
          </p:nvSpPr>
          <p:spPr>
            <a:xfrm>
              <a:off x="3400425" y="2905125"/>
              <a:ext cx="1009650" cy="285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b="1" dirty="0"/>
                <a:t>肺・気管</a:t>
              </a:r>
            </a:p>
          </p:txBody>
        </p:sp>
        <p:sp>
          <p:nvSpPr>
            <p:cNvPr id="38" name="テキスト ボックス 8"/>
            <p:cNvSpPr txBox="1"/>
            <p:nvPr/>
          </p:nvSpPr>
          <p:spPr>
            <a:xfrm>
              <a:off x="4114800" y="2895600"/>
              <a:ext cx="790575" cy="5619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dirty="0"/>
                <a:t>乳房</a:t>
              </a:r>
              <a:endParaRPr kumimoji="1" lang="en-US" altLang="ja-JP" sz="1600" b="1" dirty="0"/>
            </a:p>
            <a:p>
              <a:pPr algn="ctr">
                <a:lnSpc>
                  <a:spcPts val="1400"/>
                </a:lnSpc>
              </a:pPr>
              <a:r>
                <a:rPr kumimoji="1" lang="ja-JP" altLang="en-US" sz="1600" b="1" dirty="0"/>
                <a:t>（女性）</a:t>
              </a:r>
              <a:endParaRPr kumimoji="1" lang="en-US" altLang="ja-JP" sz="1600" b="1" dirty="0"/>
            </a:p>
          </p:txBody>
        </p:sp>
        <p:sp>
          <p:nvSpPr>
            <p:cNvPr id="39" name="テキスト ボックス 9"/>
            <p:cNvSpPr txBox="1"/>
            <p:nvPr/>
          </p:nvSpPr>
          <p:spPr>
            <a:xfrm>
              <a:off x="4781550" y="2905125"/>
              <a:ext cx="990600" cy="285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b="1" dirty="0"/>
                <a:t>子宮頸部</a:t>
              </a:r>
            </a:p>
          </p:txBody>
        </p:sp>
        <p:sp>
          <p:nvSpPr>
            <p:cNvPr id="40" name="テキスト ボックス 10"/>
            <p:cNvSpPr txBox="1"/>
            <p:nvPr/>
          </p:nvSpPr>
          <p:spPr>
            <a:xfrm>
              <a:off x="5643359" y="2905125"/>
              <a:ext cx="1066800" cy="285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b="1" dirty="0"/>
                <a:t>子宮体部</a:t>
              </a:r>
            </a:p>
          </p:txBody>
        </p:sp>
      </p:grpSp>
      <p:sp>
        <p:nvSpPr>
          <p:cNvPr id="3" name="テキスト ボックス 2"/>
          <p:cNvSpPr txBox="1"/>
          <p:nvPr/>
        </p:nvSpPr>
        <p:spPr>
          <a:xfrm>
            <a:off x="6285341" y="1449648"/>
            <a:ext cx="2647311" cy="43219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pPr algn="l"/>
            <a:r>
              <a:rPr kumimoji="1" lang="ja-JP" altLang="en-US" b="1" dirty="0" smtClean="0">
                <a:solidFill>
                  <a:schemeClr val="tx1"/>
                </a:solidFill>
              </a:rPr>
              <a:t>（ </a:t>
            </a:r>
            <a:r>
              <a:rPr kumimoji="1" lang="ja-JP" altLang="en-US" b="1" dirty="0" smtClean="0">
                <a:solidFill>
                  <a:srgbClr val="008000"/>
                </a:solidFill>
              </a:rPr>
              <a:t>早期　</a:t>
            </a:r>
            <a:r>
              <a:rPr kumimoji="1" lang="ja-JP" altLang="en-US" b="1" dirty="0" smtClean="0">
                <a:solidFill>
                  <a:schemeClr val="tx1"/>
                </a:solidFill>
              </a:rPr>
              <a:t>　→　　</a:t>
            </a:r>
            <a:r>
              <a:rPr kumimoji="1" lang="ja-JP" altLang="en-US" b="1" dirty="0" smtClean="0">
                <a:solidFill>
                  <a:srgbClr val="FF0000"/>
                </a:solidFill>
              </a:rPr>
              <a:t>進行</a:t>
            </a:r>
            <a:r>
              <a:rPr kumimoji="1" lang="ja-JP" altLang="en-US" b="1" dirty="0" smtClean="0">
                <a:solidFill>
                  <a:schemeClr val="tx1"/>
                </a:solidFill>
              </a:rPr>
              <a:t> ）</a:t>
            </a:r>
          </a:p>
        </p:txBody>
      </p:sp>
      <p:sp>
        <p:nvSpPr>
          <p:cNvPr id="41" name="角丸四角形吹き出し 40"/>
          <p:cNvSpPr/>
          <p:nvPr/>
        </p:nvSpPr>
        <p:spPr>
          <a:xfrm>
            <a:off x="1002965" y="5666509"/>
            <a:ext cx="7407108" cy="1037479"/>
          </a:xfrm>
          <a:prstGeom prst="wedgeRoundRectCallout">
            <a:avLst>
              <a:gd name="adj1" fmla="val -35680"/>
              <a:gd name="adj2" fmla="val -95787"/>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400268" y="5740445"/>
            <a:ext cx="6863123" cy="88254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68580" tIns="34290" rIns="68580" bIns="34290" rtlCol="0">
            <a:noAutofit/>
          </a:bodyPr>
          <a:lstStyle/>
          <a:p>
            <a:pPr lvl="0" eaLnBrk="1" fontAlgn="auto" hangingPunct="1">
              <a:lnSpc>
                <a:spcPts val="3200"/>
              </a:lnSpc>
              <a:spcBef>
                <a:spcPts val="0"/>
              </a:spcBef>
              <a:spcAft>
                <a:spcPts val="0"/>
              </a:spcAft>
              <a:defRPr/>
            </a:pPr>
            <a:r>
              <a:rPr lang="ja-JP" altLang="en-US" sz="2400" dirty="0">
                <a:solidFill>
                  <a:prstClr val="black"/>
                </a:solidFill>
                <a:latin typeface="HGS創英角ﾎﾟｯﾌﾟ体" panose="040B0A00000000000000" pitchFamily="50" charset="-128"/>
                <a:ea typeface="HGS創英角ﾎﾟｯﾌﾟ体" panose="040B0A00000000000000" pitchFamily="50" charset="-128"/>
              </a:rPr>
              <a:t>早く見つければ、治る確率がグンと上がります。</a:t>
            </a:r>
            <a:endParaRPr lang="en-US" altLang="ja-JP" sz="2400" dirty="0">
              <a:solidFill>
                <a:prstClr val="black"/>
              </a:solidFill>
              <a:latin typeface="HGS創英角ﾎﾟｯﾌﾟ体" panose="040B0A00000000000000" pitchFamily="50" charset="-128"/>
              <a:ea typeface="HGS創英角ﾎﾟｯﾌﾟ体" panose="040B0A00000000000000" pitchFamily="50" charset="-128"/>
            </a:endParaRPr>
          </a:p>
          <a:p>
            <a:pPr lvl="0" eaLnBrk="1" fontAlgn="auto" hangingPunct="1">
              <a:lnSpc>
                <a:spcPts val="3200"/>
              </a:lnSpc>
              <a:spcBef>
                <a:spcPts val="0"/>
              </a:spcBef>
              <a:spcAft>
                <a:spcPts val="0"/>
              </a:spcAft>
              <a:defRPr/>
            </a:pPr>
            <a:r>
              <a:rPr lang="ja-JP" altLang="en-US" sz="2400" dirty="0">
                <a:solidFill>
                  <a:prstClr val="black"/>
                </a:solidFill>
                <a:latin typeface="HGS創英角ﾎﾟｯﾌﾟ体" panose="040B0A00000000000000" pitchFamily="50" charset="-128"/>
                <a:ea typeface="HGS創英角ﾎﾟｯﾌﾟ体" panose="040B0A00000000000000" pitchFamily="50" charset="-128"/>
              </a:rPr>
              <a:t>しっかり検診を受けましょう</a:t>
            </a:r>
            <a:r>
              <a:rPr lang="ja-JP" altLang="en-US" sz="2400" dirty="0" smtClean="0">
                <a:solidFill>
                  <a:prstClr val="black"/>
                </a:solidFill>
                <a:latin typeface="HGS創英角ﾎﾟｯﾌﾟ体" panose="040B0A00000000000000" pitchFamily="50" charset="-128"/>
                <a:ea typeface="HGS創英角ﾎﾟｯﾌﾟ体" panose="040B0A00000000000000" pitchFamily="50" charset="-128"/>
              </a:rPr>
              <a:t>。</a:t>
            </a:r>
            <a:endParaRPr lang="en-US" altLang="ja-JP" sz="2400" dirty="0">
              <a:solidFill>
                <a:prstClr val="black"/>
              </a:solidFill>
              <a:latin typeface="HGS創英角ﾎﾟｯﾌﾟ体" panose="040B0A00000000000000" pitchFamily="50" charset="-128"/>
              <a:ea typeface="HGS創英角ﾎﾟｯﾌﾟ体" panose="040B0A00000000000000"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34800" y="103593"/>
            <a:ext cx="5829300" cy="864394"/>
          </a:xfrm>
          <a:prstGeom prst="rect">
            <a:avLst/>
          </a:prstGeom>
        </p:spPr>
        <p:txBody>
          <a:bodyPr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000" dirty="0">
                <a:solidFill>
                  <a:prstClr val="black"/>
                </a:solidFill>
              </a:rPr>
              <a:t>「がん」は早期発見が重要！</a:t>
            </a:r>
            <a:r>
              <a:rPr lang="en-US" altLang="ja-JP" sz="3000" dirty="0">
                <a:solidFill>
                  <a:prstClr val="black"/>
                </a:solidFill>
              </a:rPr>
              <a:t/>
            </a:r>
            <a:br>
              <a:rPr lang="en-US" altLang="ja-JP" sz="3000" dirty="0">
                <a:solidFill>
                  <a:prstClr val="black"/>
                </a:solidFill>
              </a:rPr>
            </a:br>
            <a:r>
              <a:rPr lang="ja-JP" altLang="en-US" sz="2475" dirty="0">
                <a:solidFill>
                  <a:prstClr val="black"/>
                </a:solidFill>
              </a:rPr>
              <a:t>～定期的ながん検診～</a:t>
            </a:r>
          </a:p>
        </p:txBody>
      </p:sp>
      <p:sp>
        <p:nvSpPr>
          <p:cNvPr id="87043" name="テキスト ボックス 6"/>
          <p:cNvSpPr txBox="1">
            <a:spLocks noChangeArrowheads="1"/>
          </p:cNvSpPr>
          <p:nvPr/>
        </p:nvSpPr>
        <p:spPr bwMode="auto">
          <a:xfrm>
            <a:off x="360218" y="1670486"/>
            <a:ext cx="82295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rPr>
              <a:t>【</a:t>
            </a:r>
            <a:r>
              <a:rPr lang="ja-JP" altLang="en-US" sz="1600" dirty="0">
                <a:solidFill>
                  <a:srgbClr val="000000"/>
                </a:solidFill>
              </a:rPr>
              <a:t>厚生労働省「がん予防重点健康教育及びがん検診実施のための指針」に定めるがん検診</a:t>
            </a:r>
            <a:r>
              <a:rPr lang="en-US" altLang="ja-JP" sz="1600" dirty="0">
                <a:solidFill>
                  <a:srgbClr val="000000"/>
                </a:solidFill>
              </a:rPr>
              <a:t>】</a:t>
            </a:r>
            <a:endParaRPr lang="ja-JP" altLang="en-US" sz="1600" dirty="0">
              <a:solidFill>
                <a:srgbClr val="000000"/>
              </a:solidFill>
            </a:endParaRPr>
          </a:p>
        </p:txBody>
      </p:sp>
      <p:pic>
        <p:nvPicPr>
          <p:cNvPr id="87044" name="図 2"/>
          <p:cNvPicPr>
            <a:picLocks noChangeAspect="1"/>
          </p:cNvPicPr>
          <p:nvPr/>
        </p:nvPicPr>
        <p:blipFill rotWithShape="1">
          <a:blip r:embed="rId3" cstate="print">
            <a:extLst>
              <a:ext uri="{28A0092B-C50C-407E-A947-70E740481C1C}">
                <a14:useLocalDpi xmlns:a14="http://schemas.microsoft.com/office/drawing/2010/main" val="0"/>
              </a:ext>
            </a:extLst>
          </a:blip>
          <a:srcRect t="13518"/>
          <a:stretch/>
        </p:blipFill>
        <p:spPr bwMode="auto">
          <a:xfrm>
            <a:off x="1066800" y="156751"/>
            <a:ext cx="748063" cy="88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 5"/>
          <p:cNvGraphicFramePr>
            <a:graphicFrameLocks noGrp="1"/>
          </p:cNvGraphicFramePr>
          <p:nvPr>
            <p:extLst>
              <p:ext uri="{D42A27DB-BD31-4B8C-83A1-F6EECF244321}">
                <p14:modId xmlns:p14="http://schemas.microsoft.com/office/powerpoint/2010/main" val="3147803431"/>
              </p:ext>
            </p:extLst>
          </p:nvPr>
        </p:nvGraphicFramePr>
        <p:xfrm>
          <a:off x="374073" y="2009040"/>
          <a:ext cx="8229599" cy="3316208"/>
        </p:xfrm>
        <a:graphic>
          <a:graphicData uri="http://schemas.openxmlformats.org/drawingml/2006/table">
            <a:tbl>
              <a:tblPr firstRow="1" bandRow="1">
                <a:tableStyleId>{5C22544A-7EE6-4342-B048-85BDC9FD1C3A}</a:tableStyleId>
              </a:tblPr>
              <a:tblGrid>
                <a:gridCol w="1658771">
                  <a:extLst>
                    <a:ext uri="{9D8B030D-6E8A-4147-A177-3AD203B41FA5}">
                      <a16:colId xmlns:a16="http://schemas.microsoft.com/office/drawing/2014/main" val="20000"/>
                    </a:ext>
                  </a:extLst>
                </a:gridCol>
                <a:gridCol w="3675229">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tblGrid>
              <a:tr h="608687">
                <a:tc>
                  <a:txBody>
                    <a:bodyPr/>
                    <a:lstStyle/>
                    <a:p>
                      <a:pPr algn="ctr"/>
                      <a:r>
                        <a:rPr kumimoji="1" lang="ja-JP" altLang="en-US" sz="1600" b="1" dirty="0" smtClean="0">
                          <a:solidFill>
                            <a:schemeClr val="bg1"/>
                          </a:solidFill>
                        </a:rPr>
                        <a:t>がんの種類</a:t>
                      </a:r>
                      <a:endParaRPr kumimoji="1" lang="ja-JP" altLang="en-US" sz="1600" b="1" dirty="0">
                        <a:solidFill>
                          <a:schemeClr val="bg1"/>
                        </a:solidFill>
                      </a:endParaRPr>
                    </a:p>
                  </a:txBody>
                  <a:tcPr marL="68582" marR="68582" marT="34304" marB="34304" anchor="ctr">
                    <a:solidFill>
                      <a:srgbClr val="002060"/>
                    </a:solidFill>
                  </a:tcPr>
                </a:tc>
                <a:tc>
                  <a:txBody>
                    <a:bodyPr/>
                    <a:lstStyle/>
                    <a:p>
                      <a:pPr algn="ctr"/>
                      <a:r>
                        <a:rPr kumimoji="1" lang="ja-JP" altLang="en-US" sz="1600" b="1" dirty="0" smtClean="0">
                          <a:solidFill>
                            <a:schemeClr val="bg1"/>
                          </a:solidFill>
                        </a:rPr>
                        <a:t>検診方法</a:t>
                      </a:r>
                      <a:endParaRPr kumimoji="1" lang="ja-JP" altLang="en-US" sz="1600" b="1" dirty="0">
                        <a:solidFill>
                          <a:schemeClr val="bg1"/>
                        </a:solidFill>
                      </a:endParaRPr>
                    </a:p>
                  </a:txBody>
                  <a:tcPr marL="68582" marR="68582" marT="34304" marB="34304" anchor="ctr">
                    <a:solidFill>
                      <a:srgbClr val="002060"/>
                    </a:solidFill>
                  </a:tcPr>
                </a:tc>
                <a:tc>
                  <a:txBody>
                    <a:bodyPr/>
                    <a:lstStyle/>
                    <a:p>
                      <a:pPr algn="ctr"/>
                      <a:r>
                        <a:rPr kumimoji="1" lang="ja-JP" altLang="en-US" sz="1600" b="1" dirty="0" smtClean="0">
                          <a:solidFill>
                            <a:schemeClr val="bg1"/>
                          </a:solidFill>
                        </a:rPr>
                        <a:t>対象年齢</a:t>
                      </a:r>
                      <a:endParaRPr kumimoji="1" lang="ja-JP" altLang="en-US" sz="1600" b="1" dirty="0">
                        <a:solidFill>
                          <a:schemeClr val="bg1"/>
                        </a:solidFill>
                      </a:endParaRPr>
                    </a:p>
                  </a:txBody>
                  <a:tcPr marL="68582" marR="68582" marT="34304" marB="34304" anchor="ctr">
                    <a:solidFill>
                      <a:srgbClr val="002060"/>
                    </a:solidFill>
                  </a:tcPr>
                </a:tc>
                <a:tc>
                  <a:txBody>
                    <a:bodyPr/>
                    <a:lstStyle/>
                    <a:p>
                      <a:pPr algn="ctr"/>
                      <a:r>
                        <a:rPr kumimoji="1" lang="ja-JP" altLang="en-US" sz="1600" b="1" dirty="0" smtClean="0">
                          <a:solidFill>
                            <a:schemeClr val="bg1"/>
                          </a:solidFill>
                        </a:rPr>
                        <a:t>受診間隔</a:t>
                      </a:r>
                      <a:endParaRPr kumimoji="1" lang="en-US" altLang="ja-JP" sz="1600" b="1" dirty="0" smtClean="0">
                        <a:solidFill>
                          <a:schemeClr val="bg1"/>
                        </a:solidFill>
                      </a:endParaRPr>
                    </a:p>
                  </a:txBody>
                  <a:tcPr marL="68582" marR="68582" marT="34304" marB="34304" anchor="ctr">
                    <a:solidFill>
                      <a:srgbClr val="002060"/>
                    </a:solidFill>
                  </a:tcPr>
                </a:tc>
                <a:extLst>
                  <a:ext uri="{0D108BD9-81ED-4DB2-BD59-A6C34878D82A}">
                    <a16:rowId xmlns:a16="http://schemas.microsoft.com/office/drawing/2014/main" val="10000"/>
                  </a:ext>
                </a:extLst>
              </a:tr>
              <a:tr h="621130">
                <a:tc>
                  <a:txBody>
                    <a:bodyPr/>
                    <a:lstStyle/>
                    <a:p>
                      <a:pPr algn="ctr"/>
                      <a:r>
                        <a:rPr kumimoji="1" lang="ja-JP" altLang="en-US" sz="2000" b="1" dirty="0" smtClean="0"/>
                        <a:t>胃がん</a:t>
                      </a:r>
                      <a:endParaRPr kumimoji="1" lang="ja-JP" altLang="en-US" sz="2000" b="1" dirty="0"/>
                    </a:p>
                  </a:txBody>
                  <a:tcPr marL="68582" marR="68582" marT="34304" marB="34304" anchor="ctr">
                    <a:solidFill>
                      <a:srgbClr val="CCCCFF"/>
                    </a:solidFill>
                  </a:tcPr>
                </a:tc>
                <a:tc>
                  <a:txBody>
                    <a:bodyPr/>
                    <a:lstStyle/>
                    <a:p>
                      <a:pPr algn="l"/>
                      <a:r>
                        <a:rPr kumimoji="1" lang="ja-JP" altLang="en-US" sz="1800" dirty="0" smtClean="0"/>
                        <a:t>胃部Ｘ線検査</a:t>
                      </a:r>
                      <a:r>
                        <a:rPr kumimoji="1" lang="ja-JP" altLang="en-US" sz="1800" baseline="0" dirty="0" smtClean="0"/>
                        <a:t> </a:t>
                      </a:r>
                      <a:r>
                        <a:rPr kumimoji="1" lang="ja-JP" altLang="en-US" sz="1800" dirty="0" smtClean="0"/>
                        <a:t>又は 胃内視鏡検査</a:t>
                      </a:r>
                      <a:endParaRPr kumimoji="1" lang="ja-JP" altLang="en-US" sz="1800" dirty="0"/>
                    </a:p>
                  </a:txBody>
                  <a:tcPr marL="68582" marR="68582" marT="34304" marB="34304" anchor="ctr">
                    <a:solidFill>
                      <a:srgbClr val="CCCCFF"/>
                    </a:solidFill>
                  </a:tcPr>
                </a:tc>
                <a:tc>
                  <a:txBody>
                    <a:bodyPr/>
                    <a:lstStyle/>
                    <a:p>
                      <a:pPr algn="ctr"/>
                      <a:r>
                        <a:rPr kumimoji="1" lang="ja-JP" altLang="en-US" sz="1800" dirty="0" smtClean="0"/>
                        <a:t>５０歳以上</a:t>
                      </a:r>
                      <a:r>
                        <a:rPr kumimoji="1" lang="en-US" altLang="ja-JP" sz="1800" dirty="0" smtClean="0"/>
                        <a:t>※</a:t>
                      </a:r>
                      <a:endParaRPr kumimoji="1" lang="ja-JP" altLang="en-US" sz="1800" dirty="0"/>
                    </a:p>
                  </a:txBody>
                  <a:tcPr marL="68582" marR="68582" marT="34304" marB="34304" anchor="ctr">
                    <a:solidFill>
                      <a:srgbClr val="CCCCFF"/>
                    </a:solidFill>
                  </a:tcPr>
                </a:tc>
                <a:tc>
                  <a:txBody>
                    <a:bodyPr/>
                    <a:lstStyle/>
                    <a:p>
                      <a:pPr algn="ctr"/>
                      <a:r>
                        <a:rPr kumimoji="1" lang="ja-JP" altLang="en-US" sz="1800" dirty="0" smtClean="0"/>
                        <a:t>２年に１回</a:t>
                      </a:r>
                      <a:r>
                        <a:rPr kumimoji="1" lang="en-US" altLang="ja-JP" sz="1800" dirty="0" smtClean="0"/>
                        <a:t>※</a:t>
                      </a:r>
                      <a:endParaRPr kumimoji="1" lang="ja-JP" altLang="en-US" sz="1800" dirty="0"/>
                    </a:p>
                  </a:txBody>
                  <a:tcPr marL="68582" marR="68582" marT="34304" marB="34304" anchor="ctr">
                    <a:solidFill>
                      <a:srgbClr val="CCCCFF"/>
                    </a:solidFill>
                  </a:tcPr>
                </a:tc>
                <a:extLst>
                  <a:ext uri="{0D108BD9-81ED-4DB2-BD59-A6C34878D82A}">
                    <a16:rowId xmlns:a16="http://schemas.microsoft.com/office/drawing/2014/main" val="10001"/>
                  </a:ext>
                </a:extLst>
              </a:tr>
              <a:tr h="449552">
                <a:tc>
                  <a:txBody>
                    <a:bodyPr/>
                    <a:lstStyle/>
                    <a:p>
                      <a:pPr algn="ctr"/>
                      <a:r>
                        <a:rPr kumimoji="1" lang="ja-JP" altLang="en-US" sz="2000" b="1" dirty="0" smtClean="0"/>
                        <a:t>大腸がん</a:t>
                      </a:r>
                      <a:endParaRPr kumimoji="1" lang="ja-JP" altLang="en-US" sz="2000" b="1" dirty="0"/>
                    </a:p>
                  </a:txBody>
                  <a:tcPr marL="68582" marR="68582" marT="34304" marB="34304" anchor="ctr">
                    <a:solidFill>
                      <a:srgbClr val="CCECFF"/>
                    </a:solidFill>
                  </a:tcPr>
                </a:tc>
                <a:tc>
                  <a:txBody>
                    <a:bodyPr/>
                    <a:lstStyle/>
                    <a:p>
                      <a:pPr algn="l">
                        <a:lnSpc>
                          <a:spcPts val="2900"/>
                        </a:lnSpc>
                      </a:pPr>
                      <a:r>
                        <a:rPr kumimoji="1" lang="ja-JP" altLang="en-US" sz="1800" dirty="0" smtClean="0"/>
                        <a:t>便潜血検査</a:t>
                      </a:r>
                      <a:endParaRPr kumimoji="1" lang="ja-JP" altLang="en-US" sz="1800" dirty="0"/>
                    </a:p>
                  </a:txBody>
                  <a:tcPr marL="68582" marR="68582" marT="34304" marB="34304" anchor="ctr">
                    <a:solidFill>
                      <a:srgbClr val="CCECFF"/>
                    </a:solidFill>
                  </a:tcPr>
                </a:tc>
                <a:tc>
                  <a:txBody>
                    <a:bodyPr/>
                    <a:lstStyle/>
                    <a:p>
                      <a:pPr algn="ctr"/>
                      <a:r>
                        <a:rPr kumimoji="1" lang="ja-JP" altLang="en-US" sz="1800" dirty="0" smtClean="0"/>
                        <a:t>４０歳以上</a:t>
                      </a:r>
                      <a:endParaRPr kumimoji="1" lang="ja-JP" altLang="en-US" sz="1800" dirty="0"/>
                    </a:p>
                  </a:txBody>
                  <a:tcPr marL="68582" marR="68582" marT="34304" marB="34304" anchor="ctr">
                    <a:solidFill>
                      <a:srgbClr val="CCECFF"/>
                    </a:solidFill>
                  </a:tcPr>
                </a:tc>
                <a:tc>
                  <a:txBody>
                    <a:bodyPr/>
                    <a:lstStyle/>
                    <a:p>
                      <a:pPr algn="ctr"/>
                      <a:r>
                        <a:rPr kumimoji="1" lang="ja-JP" altLang="en-US" sz="1800" dirty="0" smtClean="0"/>
                        <a:t>毎年１回</a:t>
                      </a:r>
                      <a:endParaRPr kumimoji="1" lang="ja-JP" altLang="en-US" sz="1800" dirty="0"/>
                    </a:p>
                  </a:txBody>
                  <a:tcPr marL="68582" marR="68582" marT="34304" marB="34304" anchor="ctr">
                    <a:solidFill>
                      <a:srgbClr val="CCECFF"/>
                    </a:solidFill>
                  </a:tcPr>
                </a:tc>
                <a:extLst>
                  <a:ext uri="{0D108BD9-81ED-4DB2-BD59-A6C34878D82A}">
                    <a16:rowId xmlns:a16="http://schemas.microsoft.com/office/drawing/2014/main" val="10002"/>
                  </a:ext>
                </a:extLst>
              </a:tr>
              <a:tr h="640024">
                <a:tc>
                  <a:txBody>
                    <a:bodyPr/>
                    <a:lstStyle/>
                    <a:p>
                      <a:pPr algn="ctr"/>
                      <a:r>
                        <a:rPr kumimoji="1" lang="ja-JP" altLang="en-US" sz="2000" b="1" dirty="0" smtClean="0"/>
                        <a:t>肺がん</a:t>
                      </a:r>
                      <a:endParaRPr kumimoji="1" lang="ja-JP" altLang="en-US" sz="2000" b="1" dirty="0"/>
                    </a:p>
                  </a:txBody>
                  <a:tcPr marL="68582" marR="68582" marT="34304" marB="34304" anchor="ctr">
                    <a:solidFill>
                      <a:srgbClr val="CCCCFF"/>
                    </a:solidFill>
                  </a:tcPr>
                </a:tc>
                <a:tc>
                  <a:txBody>
                    <a:bodyPr/>
                    <a:lstStyle/>
                    <a:p>
                      <a:r>
                        <a:rPr kumimoji="1" lang="ja-JP" altLang="en-US" sz="1800" dirty="0" smtClean="0"/>
                        <a:t>胸部Ｘ線検査</a:t>
                      </a:r>
                      <a:endParaRPr kumimoji="1" lang="en-US" altLang="ja-JP" sz="1800" dirty="0" smtClean="0"/>
                    </a:p>
                    <a:p>
                      <a:r>
                        <a:rPr kumimoji="1" lang="ja-JP" altLang="en-US" sz="1800" dirty="0" smtClean="0"/>
                        <a:t>喀痰（かくたん）細胞診</a:t>
                      </a:r>
                      <a:endParaRPr kumimoji="1" lang="ja-JP" altLang="en-US" sz="1800" dirty="0"/>
                    </a:p>
                  </a:txBody>
                  <a:tcPr marL="68582" marR="68582" marT="34304" marB="34304" anchor="ctr">
                    <a:solidFill>
                      <a:srgbClr val="CCCCFF"/>
                    </a:solidFill>
                  </a:tcPr>
                </a:tc>
                <a:tc>
                  <a:txBody>
                    <a:bodyPr/>
                    <a:lstStyle/>
                    <a:p>
                      <a:pPr algn="ctr"/>
                      <a:r>
                        <a:rPr kumimoji="1" lang="ja-JP" altLang="en-US" sz="1800" dirty="0" smtClean="0"/>
                        <a:t>４０歳以上</a:t>
                      </a:r>
                      <a:endParaRPr kumimoji="1" lang="ja-JP" altLang="en-US" sz="1800" dirty="0"/>
                    </a:p>
                  </a:txBody>
                  <a:tcPr marL="68582" marR="68582" marT="34304" marB="34304" anchor="ctr">
                    <a:solidFill>
                      <a:srgbClr val="CCCCFF"/>
                    </a:solidFill>
                  </a:tcPr>
                </a:tc>
                <a:tc>
                  <a:txBody>
                    <a:bodyPr/>
                    <a:lstStyle/>
                    <a:p>
                      <a:pPr algn="ctr"/>
                      <a:r>
                        <a:rPr kumimoji="1" lang="ja-JP" altLang="en-US" sz="1800" dirty="0" smtClean="0"/>
                        <a:t>毎年１回</a:t>
                      </a:r>
                      <a:endParaRPr kumimoji="1" lang="ja-JP" altLang="en-US" sz="1800" dirty="0"/>
                    </a:p>
                  </a:txBody>
                  <a:tcPr marL="68582" marR="68582" marT="34304" marB="34304" anchor="ctr">
                    <a:solidFill>
                      <a:srgbClr val="CCCCFF"/>
                    </a:solidFill>
                  </a:tcPr>
                </a:tc>
                <a:extLst>
                  <a:ext uri="{0D108BD9-81ED-4DB2-BD59-A6C34878D82A}">
                    <a16:rowId xmlns:a16="http://schemas.microsoft.com/office/drawing/2014/main" val="10003"/>
                  </a:ext>
                </a:extLst>
              </a:tr>
              <a:tr h="426776">
                <a:tc>
                  <a:txBody>
                    <a:bodyPr/>
                    <a:lstStyle/>
                    <a:p>
                      <a:pPr algn="ctr"/>
                      <a:r>
                        <a:rPr kumimoji="1" lang="ja-JP" altLang="en-US" sz="2000" b="1" dirty="0" smtClean="0"/>
                        <a:t>乳がん</a:t>
                      </a:r>
                      <a:endParaRPr kumimoji="1" lang="ja-JP" altLang="en-US" sz="2000" b="1" dirty="0"/>
                    </a:p>
                  </a:txBody>
                  <a:tcPr marL="68582" marR="68582" marT="34304" marB="34304" anchor="ctr">
                    <a:solidFill>
                      <a:srgbClr val="CCECFF"/>
                    </a:solidFill>
                  </a:tcPr>
                </a:tc>
                <a:tc>
                  <a:txBody>
                    <a:bodyPr/>
                    <a:lstStyle/>
                    <a:p>
                      <a:pPr>
                        <a:lnSpc>
                          <a:spcPts val="2800"/>
                        </a:lnSpc>
                      </a:pPr>
                      <a:r>
                        <a:rPr kumimoji="1" lang="ja-JP" altLang="en-US" sz="1800" dirty="0" smtClean="0"/>
                        <a:t>マンモグラフィ</a:t>
                      </a:r>
                      <a:endParaRPr kumimoji="1" lang="en-US" altLang="ja-JP" sz="1800" dirty="0" smtClean="0"/>
                    </a:p>
                  </a:txBody>
                  <a:tcPr marL="68582" marR="68582" marT="34304" marB="34304" anchor="ctr">
                    <a:solidFill>
                      <a:srgbClr val="CCECFF"/>
                    </a:solidFill>
                  </a:tcPr>
                </a:tc>
                <a:tc>
                  <a:txBody>
                    <a:bodyPr/>
                    <a:lstStyle/>
                    <a:p>
                      <a:pPr algn="ctr"/>
                      <a:r>
                        <a:rPr kumimoji="1" lang="ja-JP" altLang="en-US" sz="1800" dirty="0" smtClean="0"/>
                        <a:t>４０歳以上</a:t>
                      </a:r>
                      <a:endParaRPr kumimoji="1" lang="ja-JP" altLang="en-US" sz="1800" dirty="0"/>
                    </a:p>
                  </a:txBody>
                  <a:tcPr marL="68582" marR="68582" marT="34304" marB="34304" anchor="ctr">
                    <a:solidFill>
                      <a:srgbClr val="CCECFF"/>
                    </a:solidFill>
                  </a:tcPr>
                </a:tc>
                <a:tc>
                  <a:txBody>
                    <a:bodyPr/>
                    <a:lstStyle/>
                    <a:p>
                      <a:pPr algn="ctr"/>
                      <a:r>
                        <a:rPr kumimoji="1" lang="ja-JP" altLang="en-US" sz="1800" dirty="0" smtClean="0"/>
                        <a:t>２年に１回</a:t>
                      </a:r>
                      <a:endParaRPr kumimoji="1" lang="ja-JP" altLang="en-US" sz="1800" dirty="0"/>
                    </a:p>
                  </a:txBody>
                  <a:tcPr marL="68582" marR="68582" marT="34304" marB="34304" anchor="ctr">
                    <a:solidFill>
                      <a:srgbClr val="CCECFF"/>
                    </a:solidFill>
                  </a:tcPr>
                </a:tc>
                <a:extLst>
                  <a:ext uri="{0D108BD9-81ED-4DB2-BD59-A6C34878D82A}">
                    <a16:rowId xmlns:a16="http://schemas.microsoft.com/office/drawing/2014/main" val="10004"/>
                  </a:ext>
                </a:extLst>
              </a:tr>
              <a:tr h="570039">
                <a:tc>
                  <a:txBody>
                    <a:bodyPr/>
                    <a:lstStyle/>
                    <a:p>
                      <a:pPr algn="ctr"/>
                      <a:r>
                        <a:rPr kumimoji="1" lang="ja-JP" altLang="en-US" sz="2000" b="1" dirty="0" smtClean="0"/>
                        <a:t>子宮頸がん</a:t>
                      </a:r>
                      <a:endParaRPr kumimoji="1" lang="ja-JP" altLang="en-US" sz="2000" b="1" dirty="0"/>
                    </a:p>
                  </a:txBody>
                  <a:tcPr marL="68582" marR="68582" marT="34304" marB="34304" anchor="ctr">
                    <a:solidFill>
                      <a:srgbClr val="CCCCFF"/>
                    </a:solidFill>
                  </a:tcPr>
                </a:tc>
                <a:tc>
                  <a:txBody>
                    <a:bodyPr/>
                    <a:lstStyle/>
                    <a:p>
                      <a:r>
                        <a:rPr kumimoji="1" lang="ja-JP" altLang="en-US" sz="1800" dirty="0" smtClean="0"/>
                        <a:t>子宮頸部の細胞診視診・内診</a:t>
                      </a:r>
                      <a:endParaRPr kumimoji="1" lang="ja-JP" altLang="en-US" sz="1800" dirty="0"/>
                    </a:p>
                  </a:txBody>
                  <a:tcPr marL="68582" marR="68582" marT="34304" marB="34304" anchor="ctr">
                    <a:solidFill>
                      <a:srgbClr val="CCCCFF"/>
                    </a:solidFill>
                  </a:tcPr>
                </a:tc>
                <a:tc>
                  <a:txBody>
                    <a:bodyPr/>
                    <a:lstStyle/>
                    <a:p>
                      <a:pPr algn="ctr"/>
                      <a:r>
                        <a:rPr kumimoji="1" lang="ja-JP" altLang="en-US" sz="1500" dirty="0" smtClean="0"/>
                        <a:t>２０歳以上</a:t>
                      </a:r>
                      <a:endParaRPr kumimoji="1" lang="ja-JP" altLang="en-US" sz="1500" dirty="0"/>
                    </a:p>
                  </a:txBody>
                  <a:tcPr marL="68582" marR="68582" marT="34304" marB="34304" anchor="ctr">
                    <a:solidFill>
                      <a:srgbClr val="CCCCFF"/>
                    </a:solidFill>
                  </a:tcPr>
                </a:tc>
                <a:tc>
                  <a:txBody>
                    <a:bodyPr/>
                    <a:lstStyle/>
                    <a:p>
                      <a:pPr algn="ctr"/>
                      <a:r>
                        <a:rPr kumimoji="1" lang="ja-JP" altLang="en-US" sz="1500" dirty="0" smtClean="0"/>
                        <a:t>２年に１回</a:t>
                      </a:r>
                      <a:endParaRPr kumimoji="1" lang="ja-JP" altLang="en-US" sz="1500" dirty="0"/>
                    </a:p>
                  </a:txBody>
                  <a:tcPr marL="68582" marR="68582" marT="34304" marB="34304" anchor="ctr">
                    <a:solidFill>
                      <a:srgbClr val="CCCCFF"/>
                    </a:solidFill>
                  </a:tcPr>
                </a:tc>
                <a:extLst>
                  <a:ext uri="{0D108BD9-81ED-4DB2-BD59-A6C34878D82A}">
                    <a16:rowId xmlns:a16="http://schemas.microsoft.com/office/drawing/2014/main" val="10005"/>
                  </a:ext>
                </a:extLst>
              </a:tr>
            </a:tbl>
          </a:graphicData>
        </a:graphic>
      </p:graphicFrame>
      <p:sp>
        <p:nvSpPr>
          <p:cNvPr id="87089" name="テキスト ボックス 4"/>
          <p:cNvSpPr txBox="1">
            <a:spLocks noChangeArrowheads="1"/>
          </p:cNvSpPr>
          <p:nvPr/>
        </p:nvSpPr>
        <p:spPr bwMode="auto">
          <a:xfrm>
            <a:off x="88946" y="1095085"/>
            <a:ext cx="89928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100" b="1" dirty="0">
                <a:solidFill>
                  <a:srgbClr val="000000"/>
                </a:solidFill>
              </a:rPr>
              <a:t>日本では、現在、５つのがんについて、定期的な検診がすすめられています。</a:t>
            </a:r>
          </a:p>
        </p:txBody>
      </p:sp>
      <p:sp>
        <p:nvSpPr>
          <p:cNvPr id="10" name="角丸四角形吹き出し 9"/>
          <p:cNvSpPr/>
          <p:nvPr/>
        </p:nvSpPr>
        <p:spPr>
          <a:xfrm>
            <a:off x="374073" y="5299969"/>
            <a:ext cx="6852355" cy="418677"/>
          </a:xfrm>
          <a:prstGeom prst="wedgeRoundRectCallout">
            <a:avLst>
              <a:gd name="adj1" fmla="val 21652"/>
              <a:gd name="adj2" fmla="val -24406"/>
              <a:gd name="adj3" fmla="val 16667"/>
            </a:avLst>
          </a:prstGeom>
          <a:noFill/>
          <a:ln w="28575">
            <a:no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altLang="ja-JP" sz="1600" dirty="0">
                <a:solidFill>
                  <a:prstClr val="black"/>
                </a:solidFill>
              </a:rPr>
              <a:t>※</a:t>
            </a:r>
            <a:r>
              <a:rPr lang="ja-JP" altLang="en-US" sz="1600" dirty="0">
                <a:solidFill>
                  <a:prstClr val="black"/>
                </a:solidFill>
              </a:rPr>
              <a:t>当分の間、胃部Ｘ線検査については、４０歳以上に対し年１回の実施でも可</a:t>
            </a:r>
            <a:endParaRPr lang="en-US" altLang="ja-JP" sz="1600" dirty="0">
              <a:solidFill>
                <a:prstClr val="black"/>
              </a:solidFill>
            </a:endParaRPr>
          </a:p>
        </p:txBody>
      </p:sp>
      <p:sp>
        <p:nvSpPr>
          <p:cNvPr id="11" name="角丸四角形吹き出し 10"/>
          <p:cNvSpPr/>
          <p:nvPr/>
        </p:nvSpPr>
        <p:spPr>
          <a:xfrm>
            <a:off x="444595" y="5823705"/>
            <a:ext cx="8281553" cy="805695"/>
          </a:xfrm>
          <a:prstGeom prst="wedgeRoundRectCallout">
            <a:avLst>
              <a:gd name="adj1" fmla="val -36241"/>
              <a:gd name="adj2" fmla="val -35212"/>
              <a:gd name="adj3" fmla="val 16667"/>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72750" y="5965526"/>
            <a:ext cx="8153399" cy="50315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68580" tIns="34290" rIns="68580" bIns="34290" rtlCol="0">
            <a:noAutofit/>
          </a:bodyPr>
          <a:lstStyle/>
          <a:p>
            <a:pPr lvl="0" eaLnBrk="1" fontAlgn="auto" hangingPunct="1">
              <a:spcBef>
                <a:spcPts val="0"/>
              </a:spcBef>
              <a:spcAft>
                <a:spcPts val="0"/>
              </a:spcAft>
              <a:defRPr/>
            </a:pPr>
            <a:r>
              <a:rPr lang="ja-JP" altLang="en-US" sz="2500" dirty="0" smtClean="0">
                <a:solidFill>
                  <a:prstClr val="black"/>
                </a:solidFill>
                <a:latin typeface="HGS創英角ﾎﾟｯﾌﾟ体" panose="040B0A00000000000000" pitchFamily="50" charset="-128"/>
                <a:ea typeface="HGS創英角ﾎﾟｯﾌﾟ体" panose="040B0A00000000000000" pitchFamily="50" charset="-128"/>
              </a:rPr>
              <a:t>皆さん</a:t>
            </a:r>
            <a:r>
              <a:rPr lang="ja-JP" altLang="en-US" sz="2500" dirty="0">
                <a:solidFill>
                  <a:prstClr val="black"/>
                </a:solidFill>
                <a:latin typeface="HGS創英角ﾎﾟｯﾌﾟ体" panose="040B0A00000000000000" pitchFamily="50" charset="-128"/>
                <a:ea typeface="HGS創英角ﾎﾟｯﾌﾟ体" panose="040B0A00000000000000" pitchFamily="50" charset="-128"/>
              </a:rPr>
              <a:t>の大切な家族にも、がん検診を進めてください</a:t>
            </a:r>
            <a:r>
              <a:rPr lang="ja-JP" altLang="en-US" sz="2400" dirty="0">
                <a:solidFill>
                  <a:prstClr val="black"/>
                </a:solidFill>
                <a:latin typeface="HGS創英角ﾎﾟｯﾌﾟ体" panose="040B0A00000000000000" pitchFamily="50" charset="-128"/>
                <a:ea typeface="HGS創英角ﾎﾟｯﾌﾟ体" panose="040B0A00000000000000" pitchFamily="50" charset="-128"/>
              </a:rPr>
              <a:t>。</a:t>
            </a:r>
            <a:endParaRPr lang="en-US" altLang="ja-JP" sz="2400" dirty="0">
              <a:solidFill>
                <a:prstClr val="black"/>
              </a:solidFill>
              <a:latin typeface="HGS創英角ﾎﾟｯﾌﾟ体" panose="040B0A00000000000000" pitchFamily="50" charset="-128"/>
              <a:ea typeface="HGS創英角ﾎﾟｯﾌﾟ体" panose="040B0A00000000000000" pitchFamily="50" charset="-128"/>
            </a:endParaRPr>
          </a:p>
          <a:p>
            <a:pPr lvl="0" eaLnBrk="1" fontAlgn="auto" hangingPunct="1">
              <a:spcBef>
                <a:spcPts val="0"/>
              </a:spcBef>
              <a:spcAft>
                <a:spcPts val="0"/>
              </a:spcAft>
              <a:defRPr/>
            </a:pPr>
            <a:endParaRPr lang="en-US" altLang="ja-JP" sz="2400" dirty="0">
              <a:solidFill>
                <a:prstClr val="black"/>
              </a:solidFill>
              <a:latin typeface="HGS創英角ﾎﾟｯﾌﾟ体" panose="040B0A00000000000000" pitchFamily="50" charset="-128"/>
              <a:ea typeface="HGS創英角ﾎﾟｯﾌﾟ体" panose="040B0A00000000000000"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47800"/>
            <a:ext cx="8229600" cy="1809750"/>
          </a:xfrm>
        </p:spPr>
        <p:txBody>
          <a:bodyPr/>
          <a:lstStyle/>
          <a:p>
            <a:r>
              <a:rPr lang="ja-JP" altLang="en-US" sz="4950" dirty="0"/>
              <a:t>もしも、</a:t>
            </a:r>
            <a:r>
              <a:rPr lang="ja-JP" altLang="en-US" sz="4950" b="1" dirty="0">
                <a:solidFill>
                  <a:srgbClr val="C00000"/>
                </a:solidFill>
              </a:rPr>
              <a:t>がん</a:t>
            </a:r>
            <a:r>
              <a:rPr lang="ja-JP" altLang="en-US" sz="4950" dirty="0"/>
              <a:t>に</a:t>
            </a:r>
            <a:r>
              <a:rPr lang="en-US" altLang="ja-JP" sz="4950" dirty="0"/>
              <a:t/>
            </a:r>
            <a:br>
              <a:rPr lang="en-US" altLang="ja-JP" sz="4950" dirty="0"/>
            </a:br>
            <a:r>
              <a:rPr lang="ja-JP" altLang="en-US" sz="4950" dirty="0"/>
              <a:t>なってしまったら・・・</a:t>
            </a:r>
          </a:p>
        </p:txBody>
      </p:sp>
      <p:sp>
        <p:nvSpPr>
          <p:cNvPr id="5" name="角丸四角形 4"/>
          <p:cNvSpPr/>
          <p:nvPr/>
        </p:nvSpPr>
        <p:spPr>
          <a:xfrm>
            <a:off x="857250" y="3600451"/>
            <a:ext cx="7981950" cy="1962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t>今はとても治療が進歩しています。</a:t>
            </a:r>
            <a:endParaRPr lang="en-US" altLang="ja-JP" sz="3600" dirty="0"/>
          </a:p>
          <a:p>
            <a:pPr algn="ctr"/>
            <a:r>
              <a:rPr lang="ja-JP" altLang="en-US" sz="3600" dirty="0"/>
              <a:t>多くのがんは、</a:t>
            </a:r>
            <a:r>
              <a:rPr lang="ja-JP" altLang="en-US" sz="3600" b="1" i="1" dirty="0">
                <a:effectLst>
                  <a:outerShdw blurRad="38100" dist="38100" dir="2700000" algn="tl">
                    <a:srgbClr val="000000">
                      <a:alpha val="43137"/>
                    </a:srgbClr>
                  </a:outerShdw>
                </a:effectLst>
              </a:rPr>
              <a:t>「治る病気」</a:t>
            </a:r>
            <a:r>
              <a:rPr lang="ja-JP" altLang="en-US" sz="3600" dirty="0"/>
              <a:t>といえます。</a:t>
            </a:r>
            <a:endParaRPr kumimoji="1" lang="ja-JP" altLang="en-US" sz="3600" dirty="0"/>
          </a:p>
        </p:txBody>
      </p:sp>
    </p:spTree>
    <p:extLst>
      <p:ext uri="{BB962C8B-B14F-4D97-AF65-F5344CB8AC3E}">
        <p14:creationId xmlns:p14="http://schemas.microsoft.com/office/powerpoint/2010/main" val="2537424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15"/>
          <p:cNvSpPr txBox="1">
            <a:spLocks/>
          </p:cNvSpPr>
          <p:nvPr/>
        </p:nvSpPr>
        <p:spPr>
          <a:xfrm>
            <a:off x="2615336" y="1842887"/>
            <a:ext cx="3333974" cy="1397962"/>
          </a:xfrm>
          <a:prstGeom prst="ellipse">
            <a:avLst/>
          </a:prstGeom>
          <a:solidFill>
            <a:srgbClr val="81C9FF">
              <a:alpha val="42000"/>
            </a:srgbClr>
          </a:solidFill>
          <a:ln w="25400" cap="flat" cmpd="sng" algn="ctr">
            <a:noFill/>
            <a:prstDash val="solid"/>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noAutofit/>
          </a:bodyPr>
          <a:lstStyle>
            <a:defPPr>
              <a:defRPr lang="ja-JP"/>
            </a:defPPr>
            <a:lvl1pPr marL="0" indent="-257175" algn="l" defTabSz="914400" rtl="0" eaLnBrk="1" fontAlgn="base" latinLnBrk="0" hangingPunct="1">
              <a:spcBef>
                <a:spcPct val="20000"/>
              </a:spcBef>
              <a:spcAft>
                <a:spcPct val="0"/>
              </a:spcAft>
              <a:buFont typeface="Arial" panose="020B0604020202020204" pitchFamily="34" charset="0"/>
              <a:buChar char="•"/>
              <a:defRPr kumimoji="1" sz="1800" kern="1200">
                <a:solidFill>
                  <a:schemeClr val="lt1"/>
                </a:solidFill>
                <a:latin typeface="+mn-lt"/>
                <a:ea typeface="+mn-ea"/>
                <a:cs typeface="+mn-cs"/>
              </a:defRPr>
            </a:lvl1pPr>
            <a:lvl2pPr marL="457200" indent="-214313" algn="l" defTabSz="914400" rtl="0" eaLnBrk="1" fontAlgn="base" latinLnBrk="0" hangingPunct="1">
              <a:spcBef>
                <a:spcPct val="20000"/>
              </a:spcBef>
              <a:spcAft>
                <a:spcPct val="0"/>
              </a:spcAft>
              <a:buFont typeface="Arial" panose="020B0604020202020204" pitchFamily="34" charset="0"/>
              <a:buChar char="–"/>
              <a:defRPr kumimoji="1" sz="1800" kern="1200">
                <a:solidFill>
                  <a:schemeClr val="lt1"/>
                </a:solidFill>
                <a:latin typeface="+mn-lt"/>
                <a:ea typeface="+mn-ea"/>
                <a:cs typeface="+mn-cs"/>
              </a:defRPr>
            </a:lvl2pPr>
            <a:lvl3pPr marL="914400" indent="-171450" algn="l" defTabSz="914400" rtl="0" eaLnBrk="1" fontAlgn="base" latinLnBrk="0" hangingPunct="1">
              <a:spcBef>
                <a:spcPct val="20000"/>
              </a:spcBef>
              <a:spcAft>
                <a:spcPct val="0"/>
              </a:spcAft>
              <a:buFont typeface="Arial" panose="020B0604020202020204" pitchFamily="34" charset="0"/>
              <a:buChar char="•"/>
              <a:defRPr kumimoji="1" sz="1800" kern="1200">
                <a:solidFill>
                  <a:schemeClr val="lt1"/>
                </a:solidFill>
                <a:latin typeface="+mn-lt"/>
                <a:ea typeface="+mn-ea"/>
                <a:cs typeface="+mn-cs"/>
              </a:defRPr>
            </a:lvl3pPr>
            <a:lvl4pPr marL="1371600" indent="-171450" algn="l" defTabSz="914400" rtl="0" eaLnBrk="1" fontAlgn="base" latinLnBrk="0" hangingPunct="1">
              <a:spcBef>
                <a:spcPct val="20000"/>
              </a:spcBef>
              <a:spcAft>
                <a:spcPct val="0"/>
              </a:spcAft>
              <a:buFont typeface="Arial" panose="020B0604020202020204" pitchFamily="34" charset="0"/>
              <a:buChar char="–"/>
              <a:defRPr kumimoji="1" sz="1800" kern="1200">
                <a:solidFill>
                  <a:schemeClr val="lt1"/>
                </a:solidFill>
                <a:latin typeface="+mn-lt"/>
                <a:ea typeface="+mn-ea"/>
                <a:cs typeface="+mn-cs"/>
              </a:defRPr>
            </a:lvl4pPr>
            <a:lvl5pPr marL="1828800" indent="-171450" algn="l" defTabSz="914400" rtl="0" eaLnBrk="1" fontAlgn="base" latinLnBrk="0" hangingPunct="1">
              <a:spcBef>
                <a:spcPct val="20000"/>
              </a:spcBef>
              <a:spcAft>
                <a:spcPct val="0"/>
              </a:spcAft>
              <a:buFont typeface="Arial" panose="020B0604020202020204" pitchFamily="34" charset="0"/>
              <a:buChar char="»"/>
              <a:defRPr kumimoji="1" sz="1800" kern="1200">
                <a:solidFill>
                  <a:schemeClr val="lt1"/>
                </a:solidFill>
                <a:latin typeface="+mn-lt"/>
                <a:ea typeface="+mn-ea"/>
                <a:cs typeface="+mn-cs"/>
              </a:defRPr>
            </a:lvl5pPr>
            <a:lvl6pPr marL="2286000" indent="-171450" algn="l" defTabSz="914400" rtl="0" eaLnBrk="1" latinLnBrk="0" hangingPunct="1">
              <a:spcBef>
                <a:spcPct val="20000"/>
              </a:spcBef>
              <a:buFont typeface="Arial" panose="020B0604020202020204" pitchFamily="34" charset="0"/>
              <a:buChar char="•"/>
              <a:defRPr kumimoji="1" sz="1800" kern="1200">
                <a:solidFill>
                  <a:schemeClr val="lt1"/>
                </a:solidFill>
                <a:latin typeface="+mn-lt"/>
                <a:ea typeface="+mn-ea"/>
                <a:cs typeface="+mn-cs"/>
              </a:defRPr>
            </a:lvl6pPr>
            <a:lvl7pPr marL="2743200" indent="-171450" algn="l" defTabSz="914400" rtl="0" eaLnBrk="1" latinLnBrk="0" hangingPunct="1">
              <a:spcBef>
                <a:spcPct val="20000"/>
              </a:spcBef>
              <a:buFont typeface="Arial" panose="020B0604020202020204" pitchFamily="34" charset="0"/>
              <a:buChar char="•"/>
              <a:defRPr kumimoji="1" sz="1800" kern="1200">
                <a:solidFill>
                  <a:schemeClr val="lt1"/>
                </a:solidFill>
                <a:latin typeface="+mn-lt"/>
                <a:ea typeface="+mn-ea"/>
                <a:cs typeface="+mn-cs"/>
              </a:defRPr>
            </a:lvl7pPr>
            <a:lvl8pPr marL="3200400" indent="-171450" algn="l" defTabSz="914400" rtl="0" eaLnBrk="1" latinLnBrk="0" hangingPunct="1">
              <a:spcBef>
                <a:spcPct val="20000"/>
              </a:spcBef>
              <a:buFont typeface="Arial" panose="020B0604020202020204" pitchFamily="34" charset="0"/>
              <a:buChar char="•"/>
              <a:defRPr kumimoji="1" sz="1800" kern="1200">
                <a:solidFill>
                  <a:schemeClr val="lt1"/>
                </a:solidFill>
                <a:latin typeface="+mn-lt"/>
                <a:ea typeface="+mn-ea"/>
                <a:cs typeface="+mn-cs"/>
              </a:defRPr>
            </a:lvl8pPr>
            <a:lvl9pPr marL="3657600" indent="-171450" algn="l" defTabSz="914400" rtl="0" eaLnBrk="1" latinLnBrk="0" hangingPunct="1">
              <a:spcBef>
                <a:spcPct val="20000"/>
              </a:spcBef>
              <a:buFont typeface="Arial" panose="020B0604020202020204" pitchFamily="34" charset="0"/>
              <a:buChar char="•"/>
              <a:defRPr kumimoji="1" sz="1800" kern="1200">
                <a:solidFill>
                  <a:schemeClr val="lt1"/>
                </a:solidFill>
                <a:latin typeface="+mn-lt"/>
                <a:ea typeface="+mn-ea"/>
                <a:cs typeface="+mn-cs"/>
              </a:defRPr>
            </a:lvl9pPr>
          </a:lstStyle>
          <a:p>
            <a:pPr indent="0" algn="ctr">
              <a:buNone/>
            </a:pPr>
            <a:r>
              <a:rPr lang="ja-JP" altLang="en-US" sz="3600" b="1" dirty="0" smtClean="0">
                <a:solidFill>
                  <a:schemeClr val="tx1"/>
                </a:solidFill>
                <a:latin typeface="ＭＳ ゴシック" panose="020B0609070205080204" pitchFamily="49" charset="-128"/>
                <a:ea typeface="ＭＳ ゴシック" panose="020B0609070205080204" pitchFamily="49" charset="-128"/>
              </a:rPr>
              <a:t>手術</a:t>
            </a:r>
            <a:endParaRPr lang="en-US" altLang="ja-JP" sz="3600" b="1" dirty="0" smtClean="0">
              <a:solidFill>
                <a:schemeClr val="tx1"/>
              </a:solidFill>
              <a:latin typeface="ＭＳ ゴシック" panose="020B0609070205080204" pitchFamily="49" charset="-128"/>
              <a:ea typeface="ＭＳ ゴシック" panose="020B0609070205080204" pitchFamily="49" charset="-128"/>
            </a:endParaRPr>
          </a:p>
          <a:p>
            <a:pPr indent="0" algn="ctr">
              <a:buNone/>
            </a:pPr>
            <a:r>
              <a:rPr lang="ja-JP" altLang="en-US" sz="2400" dirty="0" smtClean="0">
                <a:solidFill>
                  <a:schemeClr val="tx1"/>
                </a:solidFill>
                <a:latin typeface="ＭＳ ゴシック" panose="020B0609070205080204" pitchFamily="49" charset="-128"/>
                <a:ea typeface="ＭＳ ゴシック" panose="020B0609070205080204" pitchFamily="49" charset="-128"/>
              </a:rPr>
              <a:t>がんを取り除く</a:t>
            </a:r>
          </a:p>
          <a:p>
            <a:pPr algn="ctr"/>
            <a:endPar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2EBEB9CF-67C2-42D8-9634-4F4E64570D83}" type="slidenum">
              <a:rPr lang="ja-JP" altLang="en-US" smtClean="0"/>
              <a:pPr>
                <a:defRPr/>
              </a:pPr>
              <a:t>25</a:t>
            </a:fld>
            <a:endParaRPr lang="ja-JP" altLang="en-US"/>
          </a:p>
        </p:txBody>
      </p:sp>
      <p:sp>
        <p:nvSpPr>
          <p:cNvPr id="3" name="タイトル 1"/>
          <p:cNvSpPr txBox="1">
            <a:spLocks/>
          </p:cNvSpPr>
          <p:nvPr/>
        </p:nvSpPr>
        <p:spPr>
          <a:xfrm>
            <a:off x="685800" y="118014"/>
            <a:ext cx="7772400" cy="1219200"/>
          </a:xfrm>
          <a:prstGeom prst="rect">
            <a:avLst/>
          </a:prstGeom>
        </p:spPr>
        <p:txBody>
          <a:bodyPr/>
          <a:lst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a:lstStyle>
          <a:p>
            <a:pPr eaLnBrk="1" hangingPunct="1"/>
            <a:r>
              <a:rPr lang="ja-JP" altLang="en-US" sz="3900" dirty="0" smtClean="0"/>
              <a:t>「がん」の治療</a:t>
            </a:r>
            <a:r>
              <a:rPr lang="en-US" altLang="ja-JP" dirty="0" smtClean="0"/>
              <a:t/>
            </a:r>
            <a:br>
              <a:rPr lang="en-US" altLang="ja-JP" dirty="0" smtClean="0"/>
            </a:br>
            <a:r>
              <a:rPr lang="ja-JP" altLang="en-US" sz="3200" dirty="0" smtClean="0"/>
              <a:t>～３つの治療法と緩和ケア～</a:t>
            </a:r>
          </a:p>
        </p:txBody>
      </p:sp>
      <p:pic>
        <p:nvPicPr>
          <p:cNvPr id="4" name="Picture 2" descr="C:\Users\nakamura\Desktop\イラスト-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682" y="1301396"/>
            <a:ext cx="2645985" cy="1861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nakamura\Desktop\イラスト-1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57"/>
          <a:stretch/>
        </p:blipFill>
        <p:spPr bwMode="auto">
          <a:xfrm>
            <a:off x="460485" y="3580867"/>
            <a:ext cx="2382574" cy="1714713"/>
          </a:xfrm>
          <a:prstGeom prst="rect">
            <a:avLst/>
          </a:prstGeom>
          <a:noFill/>
          <a:extLst>
            <a:ext uri="{909E8E84-426E-40DD-AFC4-6F175D3DCCD1}">
              <a14:hiddenFill xmlns:a14="http://schemas.microsoft.com/office/drawing/2010/main">
                <a:solidFill>
                  <a:srgbClr val="FFFFFF"/>
                </a:solidFill>
              </a14:hiddenFill>
            </a:ext>
          </a:extLst>
        </p:spPr>
      </p:pic>
      <p:sp>
        <p:nvSpPr>
          <p:cNvPr id="7" name="円/楕円 15"/>
          <p:cNvSpPr txBox="1">
            <a:spLocks/>
          </p:cNvSpPr>
          <p:nvPr/>
        </p:nvSpPr>
        <p:spPr>
          <a:xfrm>
            <a:off x="228368" y="5165567"/>
            <a:ext cx="3235748" cy="1676377"/>
          </a:xfrm>
          <a:prstGeom prst="ellipse">
            <a:avLst/>
          </a:prstGeom>
          <a:solidFill>
            <a:srgbClr val="81C9FF">
              <a:alpha val="42000"/>
            </a:srgbClr>
          </a:solidFill>
          <a:ln w="12700" cap="flat" cmpd="sng" algn="ctr">
            <a:noFill/>
            <a:prstDash val="solid"/>
            <a:miter lim="800000"/>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vert="horz" lIns="72000" tIns="252000" rIns="72000" bIns="45720" rtlCol="0" anchor="ctr">
            <a:noAutofit/>
          </a:bodyPr>
          <a:lstStyle>
            <a:defPPr>
              <a:defRPr lang="ja-JP"/>
            </a:defPPr>
            <a:lvl1pPr marL="0" indent="0" algn="l" defTabSz="914400" rtl="0" eaLnBrk="1" latinLnBrk="0" hangingPunct="1">
              <a:lnSpc>
                <a:spcPct val="90000"/>
              </a:lnSpc>
              <a:spcBef>
                <a:spcPts val="750"/>
              </a:spcBef>
              <a:buFont typeface="Arial" panose="020B0604020202020204" pitchFamily="34" charset="0"/>
              <a:buNone/>
              <a:defRPr kumimoji="1" sz="1800" kern="1200">
                <a:solidFill>
                  <a:schemeClr val="lt1"/>
                </a:solidFill>
                <a:latin typeface="+mn-lt"/>
                <a:ea typeface="+mn-ea"/>
                <a:cs typeface="+mn-cs"/>
              </a:defRPr>
            </a:lvl1pPr>
            <a:lvl2pPr marL="4572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2pPr>
            <a:lvl3pPr marL="9144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3pPr>
            <a:lvl4pPr marL="13716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4pPr>
            <a:lvl5pPr marL="18288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5pPr>
            <a:lvl6pPr marL="22860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6pPr>
            <a:lvl7pPr marL="27432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7pPr>
            <a:lvl8pPr marL="32004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8pPr>
            <a:lvl9pPr marL="36576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9pPr>
          </a:lstStyle>
          <a:p>
            <a:pPr algn="ctr"/>
            <a:r>
              <a:rPr lang="ja-JP" altLang="en-US" sz="3600" b="1" dirty="0">
                <a:solidFill>
                  <a:schemeClr val="tx1"/>
                </a:solidFill>
                <a:latin typeface="ＭＳ ゴシック" panose="020B0609070205080204" pitchFamily="49" charset="-128"/>
                <a:ea typeface="ＭＳ ゴシック" panose="020B0609070205080204" pitchFamily="49" charset="-128"/>
              </a:rPr>
              <a:t>放射線</a:t>
            </a:r>
            <a:endParaRPr lang="en-US" altLang="ja-JP" sz="3600" b="1" dirty="0">
              <a:solidFill>
                <a:schemeClr val="tx1"/>
              </a:solidFill>
              <a:latin typeface="ＭＳ ゴシック" panose="020B0609070205080204" pitchFamily="49" charset="-128"/>
              <a:ea typeface="ＭＳ ゴシック" panose="020B0609070205080204" pitchFamily="49" charset="-128"/>
            </a:endParaRPr>
          </a:p>
          <a:p>
            <a:r>
              <a:rPr lang="ja-JP" altLang="en-US" sz="2000" b="1" dirty="0">
                <a:solidFill>
                  <a:schemeClr val="tx1"/>
                </a:solidFill>
                <a:latin typeface="ＭＳ ゴシック" panose="020B0609070205080204" pitchFamily="49" charset="-128"/>
                <a:ea typeface="ＭＳ ゴシック" panose="020B0609070205080204" pitchFamily="49" charset="-128"/>
              </a:rPr>
              <a:t>放射線でがんの細胞を死滅</a:t>
            </a:r>
            <a:r>
              <a:rPr lang="ja-JP" altLang="en-US" sz="2000" b="1" dirty="0" smtClean="0">
                <a:solidFill>
                  <a:schemeClr val="tx1"/>
                </a:solidFill>
                <a:latin typeface="ＭＳ ゴシック" panose="020B0609070205080204" pitchFamily="49" charset="-128"/>
                <a:ea typeface="ＭＳ ゴシック" panose="020B0609070205080204" pitchFamily="49" charset="-128"/>
              </a:rPr>
              <a:t>させる</a:t>
            </a:r>
          </a:p>
          <a:p>
            <a:pPr algn="ctr"/>
            <a:endPar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円/楕円 15"/>
          <p:cNvSpPr txBox="1">
            <a:spLocks/>
          </p:cNvSpPr>
          <p:nvPr/>
        </p:nvSpPr>
        <p:spPr>
          <a:xfrm>
            <a:off x="3278734" y="4855821"/>
            <a:ext cx="2890140" cy="1947075"/>
          </a:xfrm>
          <a:prstGeom prst="ellipse">
            <a:avLst/>
          </a:prstGeom>
          <a:solidFill>
            <a:srgbClr val="81C9FF">
              <a:alpha val="42000"/>
            </a:srgbClr>
          </a:solidFill>
          <a:ln w="12700" cap="flat" cmpd="sng" algn="ctr">
            <a:noFill/>
            <a:prstDash val="solid"/>
            <a:miter lim="800000"/>
          </a:ln>
          <a:effectLst>
            <a:softEdge rad="127000"/>
          </a:effectLst>
        </p:spPr>
        <p:txBody>
          <a:bodyPr vert="horz" lIns="91440" tIns="252000" rIns="36000" bIns="45720" rtlCol="0" anchor="b" anchorCtr="0">
            <a:noAutofit/>
          </a:bodyPr>
          <a:lstStyle>
            <a:defPPr>
              <a:defRPr lang="ja-JP"/>
            </a:defPPr>
            <a:lvl1pPr marL="0" indent="0" algn="l" defTabSz="914400" rtl="0" eaLnBrk="1" latinLnBrk="0" hangingPunct="1">
              <a:lnSpc>
                <a:spcPct val="90000"/>
              </a:lnSpc>
              <a:spcBef>
                <a:spcPts val="750"/>
              </a:spcBef>
              <a:buFont typeface="Arial" panose="020B0604020202020204" pitchFamily="34" charset="0"/>
              <a:buNone/>
              <a:defRPr kumimoji="1" sz="1800" kern="1200">
                <a:solidFill>
                  <a:schemeClr val="lt1"/>
                </a:solidFill>
                <a:latin typeface="+mn-lt"/>
                <a:ea typeface="+mn-ea"/>
                <a:cs typeface="+mn-cs"/>
              </a:defRPr>
            </a:lvl1pPr>
            <a:lvl2pPr marL="4572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2pPr>
            <a:lvl3pPr marL="9144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3pPr>
            <a:lvl4pPr marL="13716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4pPr>
            <a:lvl5pPr marL="18288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5pPr>
            <a:lvl6pPr marL="22860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6pPr>
            <a:lvl7pPr marL="27432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7pPr>
            <a:lvl8pPr marL="32004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8pPr>
            <a:lvl9pPr marL="36576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ＭＳ ゴシック" panose="020B0609070205080204" pitchFamily="49" charset="-128"/>
              <a:ea typeface="ＭＳ ゴシック" panose="020B0609070205080204" pitchFamily="49" charset="-128"/>
              <a:cs typeface="+mn-cs"/>
            </a:endParaRPr>
          </a:p>
        </p:txBody>
      </p:sp>
      <p:pic>
        <p:nvPicPr>
          <p:cNvPr id="9" name="Picture 2" descr="C:\Users\nakamura\Desktop\イラスト-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205" y="3218981"/>
            <a:ext cx="1919982" cy="206797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697387" y="3202763"/>
            <a:ext cx="942975" cy="707886"/>
          </a:xfrm>
          <a:prstGeom prst="rect">
            <a:avLst/>
          </a:prstGeom>
          <a:noFill/>
        </p:spPr>
        <p:txBody>
          <a:bodyPr wrap="square" rtlCol="0">
            <a:spAutoFit/>
          </a:bodyPr>
          <a:lstStyle/>
          <a:p>
            <a:r>
              <a:rPr kumimoji="1" lang="ja-JP" altLang="en-US" sz="4000" b="1" dirty="0" smtClean="0">
                <a:latin typeface="ＭＳ ゴシック" panose="020B0609070205080204" pitchFamily="49" charset="-128"/>
                <a:ea typeface="ＭＳ ゴシック" panose="020B0609070205080204" pitchFamily="49" charset="-128"/>
              </a:rPr>
              <a:t>＋</a:t>
            </a:r>
            <a:endParaRPr kumimoji="1" lang="ja-JP" altLang="en-US" sz="4000" b="1" dirty="0">
              <a:latin typeface="ＭＳ ゴシック" panose="020B0609070205080204" pitchFamily="49" charset="-128"/>
              <a:ea typeface="ＭＳ ゴシック" panose="020B0609070205080204" pitchFamily="49" charset="-128"/>
            </a:endParaRPr>
          </a:p>
        </p:txBody>
      </p:sp>
      <p:pic>
        <p:nvPicPr>
          <p:cNvPr id="11" name="Picture 17" descr="C:\Users\nakamura\Desktop\イラスト-2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9339" y="1447801"/>
            <a:ext cx="2358039" cy="2700396"/>
          </a:xfrm>
          <a:prstGeom prst="rect">
            <a:avLst/>
          </a:prstGeom>
          <a:noFill/>
          <a:extLst>
            <a:ext uri="{909E8E84-426E-40DD-AFC4-6F175D3DCCD1}">
              <a14:hiddenFill xmlns:a14="http://schemas.microsoft.com/office/drawing/2010/main">
                <a:solidFill>
                  <a:srgbClr val="FFFFFF"/>
                </a:solidFill>
              </a14:hiddenFill>
            </a:ext>
          </a:extLst>
        </p:spPr>
      </p:pic>
      <p:sp>
        <p:nvSpPr>
          <p:cNvPr id="12" name="円/楕円 15"/>
          <p:cNvSpPr txBox="1">
            <a:spLocks/>
          </p:cNvSpPr>
          <p:nvPr/>
        </p:nvSpPr>
        <p:spPr>
          <a:xfrm>
            <a:off x="6133858" y="4038600"/>
            <a:ext cx="2972284" cy="2682879"/>
          </a:xfrm>
          <a:prstGeom prst="ellipse">
            <a:avLst/>
          </a:prstGeom>
          <a:solidFill>
            <a:schemeClr val="accent2">
              <a:lumMod val="60000"/>
              <a:lumOff val="40000"/>
              <a:alpha val="38000"/>
            </a:schemeClr>
          </a:solidFill>
          <a:ln w="12700" cap="flat" cmpd="sng" algn="ctr">
            <a:noFill/>
            <a:prstDash val="solid"/>
            <a:miter lim="800000"/>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2000" tIns="36000" rIns="0" bIns="45720" rtlCol="0" anchor="ctr" anchorCtr="0">
            <a:noAutofit/>
          </a:bodyPr>
          <a:lstStyle>
            <a:defPPr>
              <a:defRPr lang="ja-JP"/>
            </a:defPPr>
            <a:lvl1pPr marL="0" indent="0" algn="l" defTabSz="914400" rtl="0" eaLnBrk="1" latinLnBrk="0" hangingPunct="1">
              <a:lnSpc>
                <a:spcPct val="90000"/>
              </a:lnSpc>
              <a:spcBef>
                <a:spcPts val="750"/>
              </a:spcBef>
              <a:buFont typeface="Arial" panose="020B0604020202020204" pitchFamily="34" charset="0"/>
              <a:buNone/>
              <a:defRPr kumimoji="1" sz="1800" kern="1200">
                <a:solidFill>
                  <a:schemeClr val="lt1"/>
                </a:solidFill>
                <a:latin typeface="+mn-lt"/>
                <a:ea typeface="+mn-ea"/>
                <a:cs typeface="+mn-cs"/>
              </a:defRPr>
            </a:lvl1pPr>
            <a:lvl2pPr marL="4572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2pPr>
            <a:lvl3pPr marL="9144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3pPr>
            <a:lvl4pPr marL="13716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4pPr>
            <a:lvl5pPr marL="18288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5pPr>
            <a:lvl6pPr marL="22860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6pPr>
            <a:lvl7pPr marL="27432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7pPr>
            <a:lvl8pPr marL="32004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8pPr>
            <a:lvl9pPr marL="3657600" indent="0" algn="l" defTabSz="914400" rtl="0" eaLnBrk="1" latinLnBrk="0" hangingPunct="1">
              <a:lnSpc>
                <a:spcPct val="90000"/>
              </a:lnSpc>
              <a:spcBef>
                <a:spcPts val="375"/>
              </a:spcBef>
              <a:buFont typeface="Arial" panose="020B0604020202020204" pitchFamily="34" charset="0"/>
              <a:buNone/>
              <a:defRPr kumimoji="1" sz="1800" kern="1200">
                <a:solidFill>
                  <a:schemeClr val="lt1"/>
                </a:solidFill>
                <a:latin typeface="+mn-lt"/>
                <a:ea typeface="+mn-ea"/>
                <a:cs typeface="+mn-cs"/>
              </a:defRPr>
            </a:lvl9pPr>
          </a:lstStyle>
          <a:p>
            <a:pPr algn="ctr"/>
            <a:r>
              <a:rPr lang="ja-JP" altLang="en-US" sz="3600" b="1" dirty="0" smtClean="0">
                <a:solidFill>
                  <a:schemeClr val="tx1"/>
                </a:solidFill>
                <a:latin typeface="ＭＳ ゴシック" panose="020B0609070205080204" pitchFamily="49" charset="-128"/>
                <a:ea typeface="ＭＳ ゴシック" panose="020B0609070205080204" pitchFamily="49" charset="-128"/>
              </a:rPr>
              <a:t>緩和</a:t>
            </a:r>
            <a:r>
              <a:rPr lang="ja-JP" altLang="en-US" sz="3600" b="1" dirty="0">
                <a:solidFill>
                  <a:schemeClr val="tx1"/>
                </a:solidFill>
                <a:latin typeface="ＭＳ ゴシック" panose="020B0609070205080204" pitchFamily="49" charset="-128"/>
                <a:ea typeface="ＭＳ ゴシック" panose="020B0609070205080204" pitchFamily="49" charset="-128"/>
              </a:rPr>
              <a:t>ケア</a:t>
            </a:r>
            <a:endParaRPr lang="en-US" altLang="ja-JP" sz="3600" b="1" dirty="0">
              <a:solidFill>
                <a:schemeClr val="tx1"/>
              </a:solidFill>
              <a:latin typeface="ＭＳ ゴシック" panose="020B0609070205080204" pitchFamily="49" charset="-128"/>
              <a:ea typeface="ＭＳ ゴシック" panose="020B0609070205080204" pitchFamily="49" charset="-128"/>
            </a:endParaRPr>
          </a:p>
          <a:p>
            <a:pPr>
              <a:lnSpc>
                <a:spcPct val="100000"/>
              </a:lnSpc>
            </a:pPr>
            <a:r>
              <a:rPr lang="ja-JP" altLang="en-US" sz="2000" b="1" dirty="0">
                <a:solidFill>
                  <a:schemeClr val="tx1"/>
                </a:solidFill>
                <a:latin typeface="ＭＳ ゴシック" panose="020B0609070205080204" pitchFamily="49" charset="-128"/>
                <a:ea typeface="ＭＳ ゴシック" panose="020B0609070205080204" pitchFamily="49" charset="-128"/>
              </a:rPr>
              <a:t>患者とその家族に</a:t>
            </a:r>
            <a:r>
              <a:rPr lang="ja-JP" altLang="en-US" sz="2000" b="1" dirty="0" smtClean="0">
                <a:solidFill>
                  <a:schemeClr val="tx1"/>
                </a:solidFill>
                <a:latin typeface="ＭＳ ゴシック" panose="020B0609070205080204" pitchFamily="49" charset="-128"/>
                <a:ea typeface="ＭＳ ゴシック" panose="020B0609070205080204" pitchFamily="49" charset="-128"/>
              </a:rPr>
              <a:t>対し病気</a:t>
            </a:r>
            <a:r>
              <a:rPr lang="ja-JP" altLang="en-US" sz="2000" b="1" dirty="0">
                <a:solidFill>
                  <a:schemeClr val="tx1"/>
                </a:solidFill>
                <a:latin typeface="ＭＳ ゴシック" panose="020B0609070205080204" pitchFamily="49" charset="-128"/>
                <a:ea typeface="ＭＳ ゴシック" panose="020B0609070205080204" pitchFamily="49" charset="-128"/>
              </a:rPr>
              <a:t>に伴う体と心の痛み</a:t>
            </a:r>
            <a:r>
              <a:rPr lang="ja-JP" altLang="en-US" sz="2000" b="1" dirty="0" smtClean="0">
                <a:solidFill>
                  <a:schemeClr val="tx1"/>
                </a:solidFill>
                <a:latin typeface="ＭＳ ゴシック" panose="020B0609070205080204" pitchFamily="49" charset="-128"/>
                <a:ea typeface="ＭＳ ゴシック" panose="020B0609070205080204" pitchFamily="49" charset="-128"/>
              </a:rPr>
              <a:t>を和らげる</a:t>
            </a:r>
            <a:r>
              <a:rPr lang="ja-JP" altLang="en-US" sz="2000" b="1" dirty="0">
                <a:solidFill>
                  <a:schemeClr val="tx1"/>
                </a:solidFill>
                <a:latin typeface="ＭＳ ゴシック" panose="020B0609070205080204" pitchFamily="49" charset="-128"/>
                <a:ea typeface="ＭＳ ゴシック" panose="020B0609070205080204" pitchFamily="49" charset="-128"/>
              </a:rPr>
              <a:t>ための支援</a:t>
            </a:r>
          </a:p>
          <a:p>
            <a:pPr>
              <a:lnSpc>
                <a:spcPct val="100000"/>
              </a:lnSpc>
            </a:pP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3464116" y="5040539"/>
            <a:ext cx="2704758" cy="153426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rmAutofit/>
          </a:bodyPr>
          <a:lstStyle/>
          <a:p>
            <a:pPr lvl="0" algn="ctr" eaLnBrk="1" fontAlgn="auto" hangingPunct="1">
              <a:lnSpc>
                <a:spcPct val="90000"/>
              </a:lnSpc>
              <a:spcBef>
                <a:spcPts val="750"/>
              </a:spcBef>
              <a:spcAft>
                <a:spcPts val="0"/>
              </a:spcAft>
              <a:defRPr/>
            </a:pPr>
            <a:r>
              <a:rPr lang="ja-JP" altLang="en-US" sz="3600" b="1" dirty="0">
                <a:solidFill>
                  <a:schemeClr val="tx1"/>
                </a:solidFill>
                <a:latin typeface="ＭＳ ゴシック" panose="020B0609070205080204" pitchFamily="49" charset="-128"/>
                <a:ea typeface="ＭＳ ゴシック" panose="020B0609070205080204" pitchFamily="49" charset="-128"/>
              </a:rPr>
              <a:t>化学</a:t>
            </a:r>
            <a:endParaRPr lang="en-US" altLang="ja-JP" sz="3600" b="1" dirty="0">
              <a:solidFill>
                <a:schemeClr val="tx1"/>
              </a:solidFill>
              <a:latin typeface="ＭＳ ゴシック" panose="020B0609070205080204" pitchFamily="49" charset="-128"/>
              <a:ea typeface="ＭＳ ゴシック" panose="020B0609070205080204" pitchFamily="49" charset="-128"/>
            </a:endParaRPr>
          </a:p>
          <a:p>
            <a:pPr lvl="0" eaLnBrk="1" fontAlgn="auto" hangingPunct="1">
              <a:lnSpc>
                <a:spcPct val="90000"/>
              </a:lnSpc>
              <a:spcBef>
                <a:spcPts val="750"/>
              </a:spcBef>
              <a:spcAft>
                <a:spcPts val="0"/>
              </a:spcAft>
              <a:defRPr/>
            </a:pPr>
            <a:r>
              <a:rPr lang="ja-JP" altLang="en-US" sz="2000" b="1" dirty="0">
                <a:solidFill>
                  <a:schemeClr val="tx1"/>
                </a:solidFill>
                <a:latin typeface="ＭＳ ゴシック" panose="020B0609070205080204" pitchFamily="49" charset="-128"/>
                <a:ea typeface="ＭＳ ゴシック" panose="020B0609070205080204" pitchFamily="49" charset="-128"/>
              </a:rPr>
              <a:t>抗がん剤などの薬によりがん細胞の増殖を抑える</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43528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2EBEB9CF-67C2-42D8-9634-4F4E64570D83}" type="slidenum">
              <a:rPr lang="ja-JP" altLang="en-US" smtClean="0"/>
              <a:pPr>
                <a:defRPr/>
              </a:pPr>
              <a:t>26</a:t>
            </a:fld>
            <a:endParaRPr lang="ja-JP" altLang="en-US"/>
          </a:p>
        </p:txBody>
      </p:sp>
      <p:grpSp>
        <p:nvGrpSpPr>
          <p:cNvPr id="14" name="グループ化 13"/>
          <p:cNvGrpSpPr/>
          <p:nvPr/>
        </p:nvGrpSpPr>
        <p:grpSpPr>
          <a:xfrm>
            <a:off x="231688" y="1295400"/>
            <a:ext cx="3124200" cy="3876687"/>
            <a:chOff x="2455718" y="1524000"/>
            <a:chExt cx="4419600" cy="4648200"/>
          </a:xfrm>
        </p:grpSpPr>
        <p:sp>
          <p:nvSpPr>
            <p:cNvPr id="3" name="正方形/長方形 2"/>
            <p:cNvSpPr/>
            <p:nvPr/>
          </p:nvSpPr>
          <p:spPr>
            <a:xfrm>
              <a:off x="2455718" y="2095500"/>
              <a:ext cx="4419600" cy="4076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467100" y="1524000"/>
              <a:ext cx="23622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十字形 4"/>
            <p:cNvSpPr/>
            <p:nvPr/>
          </p:nvSpPr>
          <p:spPr>
            <a:xfrm>
              <a:off x="4381500" y="1638300"/>
              <a:ext cx="495300" cy="457200"/>
            </a:xfrm>
            <a:prstGeom prst="plus">
              <a:avLst>
                <a:gd name="adj" fmla="val 34632"/>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819400" y="2514600"/>
              <a:ext cx="36576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800350" y="2971800"/>
              <a:ext cx="36576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836718" y="3442855"/>
              <a:ext cx="36576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824595" y="3886200"/>
              <a:ext cx="36576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824595" y="4329545"/>
              <a:ext cx="36576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824595" y="5216235"/>
              <a:ext cx="36576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836718" y="5618017"/>
              <a:ext cx="36576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836718" y="4752109"/>
              <a:ext cx="36576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1291647" y="1968474"/>
            <a:ext cx="7425965" cy="2287245"/>
          </a:xfrm>
          <a:prstGeom prst="rect">
            <a:avLst/>
          </a:prstGeom>
          <a:ln w="66675"/>
        </p:spPr>
        <p:style>
          <a:lnRef idx="2">
            <a:schemeClr val="accent6"/>
          </a:lnRef>
          <a:fillRef idx="1">
            <a:schemeClr val="lt1"/>
          </a:fillRef>
          <a:effectRef idx="0">
            <a:schemeClr val="accent6"/>
          </a:effectRef>
          <a:fontRef idx="minor">
            <a:schemeClr val="dk1"/>
          </a:fontRef>
        </p:style>
        <p:txBody>
          <a:bodyPr anchor="ctr"/>
          <a:lstStyle/>
          <a:p>
            <a:pPr algn="ctr"/>
            <a:r>
              <a:rPr lang="ja-JP" altLang="en-US" sz="3000" b="1" dirty="0"/>
              <a:t>がん診療連携拠点病院（県内に</a:t>
            </a:r>
            <a:r>
              <a:rPr lang="en-US" altLang="ja-JP" sz="3000" b="1" dirty="0"/>
              <a:t>19</a:t>
            </a:r>
            <a:r>
              <a:rPr lang="ja-JP" altLang="en-US" sz="3000" b="1" dirty="0"/>
              <a:t>病院</a:t>
            </a:r>
            <a:r>
              <a:rPr lang="ja-JP" altLang="en-US" sz="3000" b="1" dirty="0" smtClean="0"/>
              <a:t>）</a:t>
            </a:r>
            <a:endParaRPr lang="en-US" altLang="ja-JP" sz="3000" b="1" dirty="0" smtClean="0"/>
          </a:p>
          <a:p>
            <a:pPr>
              <a:lnSpc>
                <a:spcPts val="900"/>
              </a:lnSpc>
            </a:pPr>
            <a:endParaRPr lang="en-US" altLang="ja-JP" sz="2800" b="1" dirty="0"/>
          </a:p>
          <a:p>
            <a:pPr>
              <a:lnSpc>
                <a:spcPts val="3000"/>
              </a:lnSpc>
            </a:pPr>
            <a:r>
              <a:rPr lang="ja-JP" altLang="en-US" sz="2400" dirty="0"/>
              <a:t>　</a:t>
            </a:r>
            <a:r>
              <a:rPr lang="ja-JP" altLang="en-US" sz="2400" dirty="0" smtClean="0"/>
              <a:t>質の高いがん医療が受けられるように厚生</a:t>
            </a:r>
            <a:r>
              <a:rPr lang="ja-JP" altLang="en-US" sz="2400" dirty="0"/>
              <a:t>労働大臣の</a:t>
            </a:r>
            <a:r>
              <a:rPr lang="ja-JP" altLang="en-US" sz="2400" dirty="0" smtClean="0"/>
              <a:t>指定した病院で、医療</a:t>
            </a:r>
            <a:r>
              <a:rPr lang="ja-JP" altLang="en-US" sz="2400" dirty="0"/>
              <a:t>従事者の配置や医療機器等の設備</a:t>
            </a:r>
            <a:r>
              <a:rPr lang="ja-JP" altLang="en-US" sz="2400" dirty="0" smtClean="0"/>
              <a:t>、相談</a:t>
            </a:r>
            <a:r>
              <a:rPr lang="ja-JP" altLang="en-US" sz="2400" dirty="0"/>
              <a:t>支援の体制など</a:t>
            </a:r>
            <a:r>
              <a:rPr lang="ja-JP" altLang="en-US" sz="2400" dirty="0" smtClean="0"/>
              <a:t>、一定の基準を満たして</a:t>
            </a:r>
            <a:r>
              <a:rPr lang="ja-JP" altLang="en-US" sz="2400" dirty="0"/>
              <a:t>いる。</a:t>
            </a:r>
          </a:p>
        </p:txBody>
      </p:sp>
      <p:sp>
        <p:nvSpPr>
          <p:cNvPr id="18" name="タイトル 1"/>
          <p:cNvSpPr txBox="1">
            <a:spLocks/>
          </p:cNvSpPr>
          <p:nvPr/>
        </p:nvSpPr>
        <p:spPr bwMode="auto">
          <a:xfrm>
            <a:off x="1684134" y="290608"/>
            <a:ext cx="5829300"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dirty="0">
                <a:solidFill>
                  <a:srgbClr val="000000"/>
                </a:solidFill>
              </a:rPr>
              <a:t>「がん」の治療</a:t>
            </a:r>
            <a:r>
              <a:rPr lang="en-US" altLang="ja-JP" dirty="0">
                <a:solidFill>
                  <a:srgbClr val="000000"/>
                </a:solidFill>
              </a:rPr>
              <a:t/>
            </a:r>
            <a:br>
              <a:rPr lang="en-US" altLang="ja-JP" dirty="0">
                <a:solidFill>
                  <a:srgbClr val="000000"/>
                </a:solidFill>
              </a:rPr>
            </a:br>
            <a:r>
              <a:rPr lang="ja-JP" altLang="en-US" sz="2400" dirty="0">
                <a:solidFill>
                  <a:srgbClr val="000000"/>
                </a:solidFill>
              </a:rPr>
              <a:t>～がん診療連携拠点病院等～</a:t>
            </a:r>
          </a:p>
        </p:txBody>
      </p:sp>
      <p:sp>
        <p:nvSpPr>
          <p:cNvPr id="19" name="楕円 18"/>
          <p:cNvSpPr/>
          <p:nvPr/>
        </p:nvSpPr>
        <p:spPr>
          <a:xfrm>
            <a:off x="332390" y="4787663"/>
            <a:ext cx="505930" cy="384424"/>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332390" y="5029770"/>
            <a:ext cx="762000" cy="549259"/>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90457" y="4406420"/>
            <a:ext cx="616968" cy="544656"/>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90457" y="4627264"/>
            <a:ext cx="505930" cy="654334"/>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48797" y="5089385"/>
            <a:ext cx="505930" cy="463305"/>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1035577" y="4903440"/>
            <a:ext cx="762000" cy="68580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a:off x="2098770" y="4313007"/>
            <a:ext cx="762000" cy="68580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p:cNvSpPr/>
          <p:nvPr/>
        </p:nvSpPr>
        <p:spPr>
          <a:xfrm>
            <a:off x="1610570" y="4627264"/>
            <a:ext cx="762000" cy="68580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1671434" y="4936426"/>
            <a:ext cx="762000" cy="68580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2722493" y="4506800"/>
            <a:ext cx="762000" cy="68580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p:cNvSpPr/>
          <p:nvPr/>
        </p:nvSpPr>
        <p:spPr>
          <a:xfrm>
            <a:off x="2819714" y="4866891"/>
            <a:ext cx="762000" cy="68580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p:cNvSpPr/>
          <p:nvPr/>
        </p:nvSpPr>
        <p:spPr>
          <a:xfrm>
            <a:off x="2334506" y="4617785"/>
            <a:ext cx="762000" cy="68580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p:cNvSpPr/>
          <p:nvPr/>
        </p:nvSpPr>
        <p:spPr>
          <a:xfrm>
            <a:off x="2389947" y="4970164"/>
            <a:ext cx="762000" cy="68580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p:nvSpPr>
        <p:spPr>
          <a:xfrm>
            <a:off x="2889032" y="5076473"/>
            <a:ext cx="762000" cy="614999"/>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p:cNvSpPr/>
          <p:nvPr/>
        </p:nvSpPr>
        <p:spPr>
          <a:xfrm>
            <a:off x="2889032" y="5034739"/>
            <a:ext cx="762000" cy="573492"/>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291647" y="4463313"/>
            <a:ext cx="7395154" cy="1721510"/>
          </a:xfrm>
          <a:prstGeom prst="rect">
            <a:avLst/>
          </a:prstGeom>
          <a:ln w="66675"/>
        </p:spPr>
        <p:style>
          <a:lnRef idx="2">
            <a:schemeClr val="accent6"/>
          </a:lnRef>
          <a:fillRef idx="1">
            <a:schemeClr val="lt1"/>
          </a:fillRef>
          <a:effectRef idx="0">
            <a:schemeClr val="accent6"/>
          </a:effectRef>
          <a:fontRef idx="minor">
            <a:schemeClr val="dk1"/>
          </a:fontRef>
        </p:style>
        <p:txBody>
          <a:bodyPr anchor="ctr"/>
          <a:lstStyle/>
          <a:p>
            <a:pPr algn="ctr"/>
            <a:r>
              <a:rPr lang="ja-JP" altLang="en-US" sz="3000" b="1" dirty="0"/>
              <a:t>愛知県がん診療拠点病院（県内</a:t>
            </a:r>
            <a:r>
              <a:rPr lang="ja-JP" altLang="en-US" sz="3000" b="1" dirty="0" smtClean="0"/>
              <a:t>に</a:t>
            </a:r>
            <a:r>
              <a:rPr lang="en-US" altLang="ja-JP" sz="3000" b="1" dirty="0" smtClean="0"/>
              <a:t>8</a:t>
            </a:r>
            <a:r>
              <a:rPr lang="ja-JP" altLang="en-US" sz="3000" b="1" dirty="0" smtClean="0"/>
              <a:t>病院）</a:t>
            </a:r>
            <a:endParaRPr lang="en-US" altLang="ja-JP" sz="3000" b="1" dirty="0" smtClean="0"/>
          </a:p>
          <a:p>
            <a:pPr>
              <a:lnSpc>
                <a:spcPts val="900"/>
              </a:lnSpc>
            </a:pPr>
            <a:endParaRPr lang="en-US" altLang="ja-JP" sz="2800" b="1" dirty="0"/>
          </a:p>
          <a:p>
            <a:pPr>
              <a:lnSpc>
                <a:spcPts val="3000"/>
              </a:lnSpc>
            </a:pPr>
            <a:r>
              <a:rPr lang="ja-JP" altLang="en-US" sz="2400" dirty="0"/>
              <a:t>　</a:t>
            </a:r>
            <a:r>
              <a:rPr lang="ja-JP" altLang="en-US" sz="2400" dirty="0" smtClean="0"/>
              <a:t>がん</a:t>
            </a:r>
            <a:r>
              <a:rPr lang="ja-JP" altLang="en-US" sz="2400" dirty="0"/>
              <a:t>診療連携拠点</a:t>
            </a:r>
            <a:r>
              <a:rPr lang="ja-JP" altLang="en-US" sz="2400" dirty="0" smtClean="0"/>
              <a:t>病院に準じる機能を有する病院で、愛知県知事が指定した病院。</a:t>
            </a:r>
            <a:endParaRPr lang="ja-JP" altLang="en-US" sz="2400" dirty="0"/>
          </a:p>
        </p:txBody>
      </p:sp>
      <p:sp>
        <p:nvSpPr>
          <p:cNvPr id="11" name="テキスト ボックス 10"/>
          <p:cNvSpPr txBox="1"/>
          <p:nvPr/>
        </p:nvSpPr>
        <p:spPr>
          <a:xfrm>
            <a:off x="6172200" y="6273342"/>
            <a:ext cx="2214070"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rmAutofit/>
          </a:bodyPr>
          <a:lstStyle/>
          <a:p>
            <a:pPr algn="l"/>
            <a:r>
              <a:rPr kumimoji="1" lang="ja-JP" altLang="en-US" sz="1600" dirty="0" smtClean="0">
                <a:solidFill>
                  <a:schemeClr val="tx1"/>
                </a:solidFill>
              </a:rPr>
              <a:t>（令和</a:t>
            </a:r>
            <a:r>
              <a:rPr kumimoji="1" lang="en-US" altLang="ja-JP" sz="1600" dirty="0" smtClean="0">
                <a:solidFill>
                  <a:schemeClr val="tx1"/>
                </a:solidFill>
              </a:rPr>
              <a:t>3</a:t>
            </a:r>
            <a:r>
              <a:rPr kumimoji="1" lang="ja-JP" altLang="en-US" sz="1600" dirty="0" smtClean="0">
                <a:solidFill>
                  <a:schemeClr val="tx1"/>
                </a:solidFill>
              </a:rPr>
              <a:t>年</a:t>
            </a:r>
            <a:r>
              <a:rPr kumimoji="1" lang="en-US" altLang="ja-JP" sz="1600" dirty="0" smtClean="0">
                <a:solidFill>
                  <a:schemeClr val="tx1"/>
                </a:solidFill>
              </a:rPr>
              <a:t>4</a:t>
            </a:r>
            <a:r>
              <a:rPr kumimoji="1" lang="ja-JP" altLang="en-US" sz="1600" dirty="0" smtClean="0">
                <a:solidFill>
                  <a:schemeClr val="tx1"/>
                </a:solidFill>
              </a:rPr>
              <a:t>月</a:t>
            </a:r>
            <a:r>
              <a:rPr kumimoji="1" lang="en-US" altLang="ja-JP" sz="1600" dirty="0" smtClean="0">
                <a:solidFill>
                  <a:schemeClr val="tx1"/>
                </a:solidFill>
              </a:rPr>
              <a:t>1</a:t>
            </a:r>
            <a:r>
              <a:rPr kumimoji="1" lang="ja-JP" altLang="en-US" sz="1600" dirty="0" smtClean="0">
                <a:solidFill>
                  <a:schemeClr val="tx1"/>
                </a:solidFill>
              </a:rPr>
              <a:t>日現在）</a:t>
            </a:r>
          </a:p>
        </p:txBody>
      </p:sp>
    </p:spTree>
    <p:extLst>
      <p:ext uri="{BB962C8B-B14F-4D97-AF65-F5344CB8AC3E}">
        <p14:creationId xmlns:p14="http://schemas.microsoft.com/office/powerpoint/2010/main" val="38898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タイトル 1"/>
          <p:cNvSpPr txBox="1">
            <a:spLocks/>
          </p:cNvSpPr>
          <p:nvPr/>
        </p:nvSpPr>
        <p:spPr bwMode="auto">
          <a:xfrm>
            <a:off x="1524000" y="304800"/>
            <a:ext cx="6035278"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925" dirty="0">
                <a:solidFill>
                  <a:srgbClr val="000000"/>
                </a:solidFill>
              </a:rPr>
              <a:t>がん患者さんへの理解を深めよう</a:t>
            </a:r>
            <a:r>
              <a:rPr lang="en-US" altLang="ja-JP" sz="3300" dirty="0">
                <a:solidFill>
                  <a:srgbClr val="000000"/>
                </a:solidFill>
              </a:rPr>
              <a:t/>
            </a:r>
            <a:br>
              <a:rPr lang="en-US" altLang="ja-JP" sz="3300" dirty="0">
                <a:solidFill>
                  <a:srgbClr val="000000"/>
                </a:solidFill>
              </a:rPr>
            </a:br>
            <a:r>
              <a:rPr lang="ja-JP" altLang="en-US" sz="2250" dirty="0">
                <a:solidFill>
                  <a:srgbClr val="000000"/>
                </a:solidFill>
              </a:rPr>
              <a:t>～がんになっても自分らしく暮らせる社会づくり～</a:t>
            </a:r>
          </a:p>
        </p:txBody>
      </p:sp>
      <p:sp>
        <p:nvSpPr>
          <p:cNvPr id="11" name="正方形/長方形 10"/>
          <p:cNvSpPr/>
          <p:nvPr/>
        </p:nvSpPr>
        <p:spPr>
          <a:xfrm>
            <a:off x="228600" y="4114800"/>
            <a:ext cx="8714134" cy="2375065"/>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ja-JP" altLang="en-US" sz="2700" b="1" dirty="0">
                <a:solidFill>
                  <a:prstClr val="black"/>
                </a:solidFill>
              </a:rPr>
              <a:t>ピア・サポートや患者サロン</a:t>
            </a:r>
            <a:endParaRPr lang="en-US" altLang="ja-JP" sz="2700" b="1" dirty="0">
              <a:solidFill>
                <a:prstClr val="black"/>
              </a:solidFill>
            </a:endParaRPr>
          </a:p>
          <a:p>
            <a:pPr eaLnBrk="1" fontAlgn="auto" hangingPunct="1">
              <a:spcBef>
                <a:spcPts val="0"/>
              </a:spcBef>
              <a:spcAft>
                <a:spcPts val="0"/>
              </a:spcAft>
              <a:defRPr/>
            </a:pPr>
            <a:r>
              <a:rPr lang="ja-JP" altLang="en-US" sz="2700" dirty="0">
                <a:solidFill>
                  <a:prstClr val="black"/>
                </a:solidFill>
              </a:rPr>
              <a:t>　</a:t>
            </a:r>
            <a:r>
              <a:rPr lang="ja-JP" altLang="en-US" sz="2400" dirty="0">
                <a:solidFill>
                  <a:prstClr val="black"/>
                </a:solidFill>
              </a:rPr>
              <a:t>がん治療の経験者がピア（仲間）として、患者さんやご家族の悩みや不安に対して、相談や支援を行うピア・サポート活動や、患者さんやご家族などの同じ立場の人が集まり、語り合う患者サロンなどがあります。</a:t>
            </a:r>
          </a:p>
        </p:txBody>
      </p:sp>
      <p:pic>
        <p:nvPicPr>
          <p:cNvPr id="2" name="図 1"/>
          <p:cNvPicPr>
            <a:picLocks noChangeAspect="1"/>
          </p:cNvPicPr>
          <p:nvPr/>
        </p:nvPicPr>
        <p:blipFill rotWithShape="1">
          <a:blip r:embed="rId3"/>
          <a:srcRect l="9861" r="3763"/>
          <a:stretch/>
        </p:blipFill>
        <p:spPr>
          <a:xfrm>
            <a:off x="76200" y="1694026"/>
            <a:ext cx="2669796" cy="2347881"/>
          </a:xfrm>
          <a:prstGeom prst="rect">
            <a:avLst/>
          </a:prstGeom>
        </p:spPr>
      </p:pic>
      <p:sp>
        <p:nvSpPr>
          <p:cNvPr id="13" name="正方形/長方形 12"/>
          <p:cNvSpPr/>
          <p:nvPr/>
        </p:nvSpPr>
        <p:spPr>
          <a:xfrm>
            <a:off x="2667000" y="1857127"/>
            <a:ext cx="6275734" cy="2021681"/>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ja-JP" altLang="en-US" sz="2700" b="1" dirty="0">
                <a:solidFill>
                  <a:prstClr val="black"/>
                </a:solidFill>
                <a:latin typeface="+mj-ea"/>
                <a:ea typeface="+mj-ea"/>
              </a:rPr>
              <a:t>がん相談支援センター（拠点病院に設置）</a:t>
            </a:r>
            <a:endParaRPr lang="en-US" altLang="ja-JP" sz="2700" b="1" dirty="0">
              <a:solidFill>
                <a:prstClr val="black"/>
              </a:solidFill>
              <a:latin typeface="+mj-ea"/>
              <a:ea typeface="+mj-ea"/>
            </a:endParaRPr>
          </a:p>
          <a:p>
            <a:pPr eaLnBrk="1" fontAlgn="auto" hangingPunct="1">
              <a:spcBef>
                <a:spcPts val="0"/>
              </a:spcBef>
              <a:spcAft>
                <a:spcPts val="0"/>
              </a:spcAft>
              <a:defRPr/>
            </a:pPr>
            <a:r>
              <a:rPr lang="ja-JP" altLang="en-US" sz="2700" dirty="0">
                <a:solidFill>
                  <a:prstClr val="black"/>
                </a:solidFill>
              </a:rPr>
              <a:t>　</a:t>
            </a:r>
            <a:r>
              <a:rPr lang="ja-JP" altLang="en-US" sz="2400" dirty="0">
                <a:solidFill>
                  <a:prstClr val="black"/>
                </a:solidFill>
              </a:rPr>
              <a:t>治療や療養などについての相談をすることができます。その病院に通っていなくても無料で相談が受けられます。</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タイトル 1"/>
          <p:cNvSpPr txBox="1">
            <a:spLocks/>
          </p:cNvSpPr>
          <p:nvPr/>
        </p:nvSpPr>
        <p:spPr bwMode="auto">
          <a:xfrm>
            <a:off x="1494236" y="814388"/>
            <a:ext cx="6035278"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925" dirty="0">
                <a:solidFill>
                  <a:srgbClr val="000000"/>
                </a:solidFill>
              </a:rPr>
              <a:t>がん患者さんへの理解を深めよう</a:t>
            </a:r>
            <a:r>
              <a:rPr lang="en-US" altLang="ja-JP" sz="3300" dirty="0">
                <a:solidFill>
                  <a:srgbClr val="000000"/>
                </a:solidFill>
              </a:rPr>
              <a:t/>
            </a:r>
            <a:br>
              <a:rPr lang="en-US" altLang="ja-JP" sz="3300" dirty="0">
                <a:solidFill>
                  <a:srgbClr val="000000"/>
                </a:solidFill>
              </a:rPr>
            </a:br>
            <a:r>
              <a:rPr lang="ja-JP" altLang="en-US" sz="2250" dirty="0">
                <a:solidFill>
                  <a:srgbClr val="000000"/>
                </a:solidFill>
              </a:rPr>
              <a:t>～がんになって自分らしく暮らせる社会づくり～</a:t>
            </a:r>
          </a:p>
        </p:txBody>
      </p:sp>
      <p:sp>
        <p:nvSpPr>
          <p:cNvPr id="16" name="角丸四角形 15"/>
          <p:cNvSpPr/>
          <p:nvPr/>
        </p:nvSpPr>
        <p:spPr>
          <a:xfrm>
            <a:off x="1295400" y="3505200"/>
            <a:ext cx="6803978" cy="2332543"/>
          </a:xfrm>
          <a:prstGeom prst="roundRect">
            <a:avLst/>
          </a:prstGeom>
          <a:ln w="63500"/>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ja-JP" altLang="en-US" sz="2600" dirty="0">
                <a:solidFill>
                  <a:prstClr val="black"/>
                </a:solidFill>
              </a:rPr>
              <a:t>がんは誰もがかかる可能性のある病気です。</a:t>
            </a:r>
            <a:endParaRPr lang="en-US" altLang="ja-JP" sz="2600" dirty="0">
              <a:solidFill>
                <a:prstClr val="black"/>
              </a:solidFill>
            </a:endParaRPr>
          </a:p>
          <a:p>
            <a:pPr eaLnBrk="1" fontAlgn="auto" hangingPunct="1">
              <a:spcBef>
                <a:spcPts val="0"/>
              </a:spcBef>
              <a:spcAft>
                <a:spcPts val="0"/>
              </a:spcAft>
              <a:defRPr/>
            </a:pPr>
            <a:r>
              <a:rPr lang="ja-JP" altLang="en-US" sz="2600" dirty="0">
                <a:solidFill>
                  <a:prstClr val="black"/>
                </a:solidFill>
              </a:rPr>
              <a:t>患者さんが治療をしながら、生きがいを持って自分らしく暮らせる社会を、</a:t>
            </a:r>
            <a:endParaRPr lang="en-US" altLang="ja-JP" sz="2600" dirty="0">
              <a:solidFill>
                <a:prstClr val="black"/>
              </a:solidFill>
            </a:endParaRPr>
          </a:p>
          <a:p>
            <a:pPr eaLnBrk="1" fontAlgn="auto" hangingPunct="1">
              <a:spcBef>
                <a:spcPts val="0"/>
              </a:spcBef>
              <a:spcAft>
                <a:spcPts val="0"/>
              </a:spcAft>
              <a:defRPr/>
            </a:pPr>
            <a:r>
              <a:rPr lang="ja-JP" altLang="en-US" sz="2600" dirty="0">
                <a:solidFill>
                  <a:prstClr val="black"/>
                </a:solidFill>
              </a:rPr>
              <a:t>私たちみんなで作っていく必要があります。</a:t>
            </a:r>
          </a:p>
        </p:txBody>
      </p:sp>
      <p:sp>
        <p:nvSpPr>
          <p:cNvPr id="3" name="テキスト ボックス 2"/>
          <p:cNvSpPr txBox="1"/>
          <p:nvPr/>
        </p:nvSpPr>
        <p:spPr>
          <a:xfrm>
            <a:off x="1724844" y="2368153"/>
            <a:ext cx="5574062" cy="5715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oAutofit/>
          </a:bodyPr>
          <a:lstStyle/>
          <a:p>
            <a:pPr eaLnBrk="1" fontAlgn="auto" hangingPunct="1">
              <a:spcBef>
                <a:spcPts val="0"/>
              </a:spcBef>
              <a:spcAft>
                <a:spcPts val="0"/>
              </a:spcAft>
              <a:defRPr/>
            </a:pPr>
            <a:r>
              <a:rPr lang="ja-JP" altLang="en-US" sz="3000" b="1" dirty="0">
                <a:solidFill>
                  <a:prstClr val="black"/>
                </a:solidFill>
              </a:rPr>
              <a:t>そして</a:t>
            </a:r>
            <a:r>
              <a:rPr lang="en-US" altLang="ja-JP" sz="3000" b="1" dirty="0">
                <a:solidFill>
                  <a:prstClr val="black"/>
                </a:solidFill>
              </a:rPr>
              <a:t>…</a:t>
            </a:r>
            <a:r>
              <a:rPr lang="ja-JP" altLang="en-US" sz="3000" b="1" dirty="0">
                <a:solidFill>
                  <a:prstClr val="black"/>
                </a:solidFill>
              </a:rPr>
              <a:t>　社会全体でサポートを！</a:t>
            </a:r>
          </a:p>
        </p:txBody>
      </p:sp>
    </p:spTree>
    <p:extLst>
      <p:ext uri="{BB962C8B-B14F-4D97-AF65-F5344CB8AC3E}">
        <p14:creationId xmlns:p14="http://schemas.microsoft.com/office/powerpoint/2010/main" val="2628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タイトル 1"/>
          <p:cNvSpPr>
            <a:spLocks noGrp="1"/>
          </p:cNvSpPr>
          <p:nvPr>
            <p:ph type="ctrTitle"/>
          </p:nvPr>
        </p:nvSpPr>
        <p:spPr>
          <a:xfrm>
            <a:off x="1547813" y="944169"/>
            <a:ext cx="6154341" cy="810815"/>
          </a:xfrm>
        </p:spPr>
        <p:txBody>
          <a:bodyPr/>
          <a:lstStyle/>
          <a:p>
            <a:pPr eaLnBrk="1" hangingPunct="1"/>
            <a:r>
              <a:rPr lang="ja-JP" altLang="en-US" smtClean="0"/>
              <a:t>最後に</a:t>
            </a:r>
            <a:r>
              <a:rPr lang="en-US" altLang="ja-JP" smtClean="0"/>
              <a:t>…</a:t>
            </a:r>
            <a:r>
              <a:rPr lang="ja-JP" altLang="en-US" smtClean="0"/>
              <a:t>　質問です。</a:t>
            </a:r>
          </a:p>
        </p:txBody>
      </p:sp>
      <p:sp>
        <p:nvSpPr>
          <p:cNvPr id="96259" name="サブタイトル 2"/>
          <p:cNvSpPr>
            <a:spLocks noGrp="1"/>
          </p:cNvSpPr>
          <p:nvPr>
            <p:ph type="subTitle" idx="1"/>
          </p:nvPr>
        </p:nvSpPr>
        <p:spPr>
          <a:xfrm>
            <a:off x="3219526" y="2271118"/>
            <a:ext cx="2810915" cy="536972"/>
          </a:xfrm>
        </p:spPr>
        <p:txBody>
          <a:bodyPr/>
          <a:lstStyle/>
          <a:p>
            <a:pPr algn="l" eaLnBrk="1" hangingPunct="1"/>
            <a:r>
              <a:rPr lang="ja-JP" altLang="en-US" sz="2700" dirty="0">
                <a:solidFill>
                  <a:schemeClr val="tx1"/>
                </a:solidFill>
              </a:rPr>
              <a:t>がんは治らない？</a:t>
            </a:r>
            <a:endParaRPr lang="en-US" altLang="ja-JP" sz="2700" dirty="0">
              <a:solidFill>
                <a:schemeClr val="tx1"/>
              </a:solidFill>
            </a:endParaRPr>
          </a:p>
        </p:txBody>
      </p:sp>
      <p:sp>
        <p:nvSpPr>
          <p:cNvPr id="96260" name="サブタイトル 2"/>
          <p:cNvSpPr txBox="1">
            <a:spLocks/>
          </p:cNvSpPr>
          <p:nvPr/>
        </p:nvSpPr>
        <p:spPr bwMode="auto">
          <a:xfrm>
            <a:off x="3053358" y="3440311"/>
            <a:ext cx="3728442"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2700" dirty="0">
                <a:solidFill>
                  <a:srgbClr val="000000"/>
                </a:solidFill>
              </a:rPr>
              <a:t>がんはこわい病気？</a:t>
            </a:r>
          </a:p>
        </p:txBody>
      </p:sp>
      <p:sp>
        <p:nvSpPr>
          <p:cNvPr id="7" name="角丸四角形 6"/>
          <p:cNvSpPr/>
          <p:nvPr/>
        </p:nvSpPr>
        <p:spPr>
          <a:xfrm>
            <a:off x="1557195" y="4914903"/>
            <a:ext cx="6144959" cy="959644"/>
          </a:xfrm>
          <a:prstGeom prst="roundRect">
            <a:avLst/>
          </a:prstGeom>
          <a:ln w="57150"/>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ja-JP" altLang="en-US" dirty="0">
                <a:solidFill>
                  <a:prstClr val="black"/>
                </a:solidFill>
              </a:rPr>
              <a:t>がんについて、もっと調べるには？</a:t>
            </a:r>
            <a:endParaRPr lang="en-US" altLang="ja-JP" dirty="0">
              <a:solidFill>
                <a:prstClr val="black"/>
              </a:solidFill>
            </a:endParaRPr>
          </a:p>
          <a:p>
            <a:pPr eaLnBrk="1" fontAlgn="auto" hangingPunct="1">
              <a:spcBef>
                <a:spcPts val="0"/>
              </a:spcBef>
              <a:spcAft>
                <a:spcPts val="0"/>
              </a:spcAft>
              <a:defRPr/>
            </a:pPr>
            <a:r>
              <a:rPr lang="ja-JP" altLang="en-US" dirty="0">
                <a:solidFill>
                  <a:prstClr val="black"/>
                </a:solidFill>
              </a:rPr>
              <a:t>「国立がん研究センターがん情報サービス」　</a:t>
            </a:r>
            <a:r>
              <a:rPr lang="ja-JP" altLang="en-US" dirty="0" smtClean="0">
                <a:solidFill>
                  <a:prstClr val="black"/>
                </a:solidFill>
              </a:rPr>
              <a:t>　　</a:t>
            </a:r>
            <a:r>
              <a:rPr lang="en-US" altLang="ja-JP" dirty="0" smtClean="0">
                <a:solidFill>
                  <a:prstClr val="black"/>
                </a:solidFill>
              </a:rPr>
              <a:t>https</a:t>
            </a:r>
            <a:r>
              <a:rPr lang="en-US" altLang="ja-JP" dirty="0">
                <a:solidFill>
                  <a:prstClr val="black"/>
                </a:solidFill>
              </a:rPr>
              <a:t>://ganjoho.jp/public/index.html</a:t>
            </a: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2"/>
          <p:cNvSpPr>
            <a:spLocks noGrp="1"/>
          </p:cNvSpPr>
          <p:nvPr>
            <p:ph type="ctrTitle"/>
          </p:nvPr>
        </p:nvSpPr>
        <p:spPr>
          <a:xfrm>
            <a:off x="1601391" y="1269209"/>
            <a:ext cx="5829300" cy="756047"/>
          </a:xfrm>
        </p:spPr>
        <p:txBody>
          <a:bodyPr/>
          <a:lstStyle/>
          <a:p>
            <a:pPr eaLnBrk="1" hangingPunct="1"/>
            <a:r>
              <a:rPr lang="ja-JP" altLang="en-US" sz="3600"/>
              <a:t>「がん」はどんなイメージ？</a:t>
            </a:r>
          </a:p>
        </p:txBody>
      </p:sp>
      <p:sp>
        <p:nvSpPr>
          <p:cNvPr id="68611" name="サブタイトル 3"/>
          <p:cNvSpPr>
            <a:spLocks noGrp="1"/>
          </p:cNvSpPr>
          <p:nvPr>
            <p:ph type="subTitle" idx="1"/>
          </p:nvPr>
        </p:nvSpPr>
        <p:spPr>
          <a:xfrm>
            <a:off x="1871663" y="2240759"/>
            <a:ext cx="5400675" cy="3188494"/>
          </a:xfrm>
        </p:spPr>
        <p:txBody>
          <a:bodyPr/>
          <a:lstStyle/>
          <a:p>
            <a:pPr eaLnBrk="1" hangingPunct="1"/>
            <a:r>
              <a:rPr lang="ja-JP" altLang="en-US" sz="2700" dirty="0">
                <a:solidFill>
                  <a:schemeClr val="tx1"/>
                </a:solidFill>
              </a:rPr>
              <a:t>こわい病気？</a:t>
            </a:r>
            <a:endParaRPr lang="en-US" altLang="ja-JP" sz="2700" dirty="0">
              <a:solidFill>
                <a:schemeClr val="tx1"/>
              </a:solidFill>
            </a:endParaRPr>
          </a:p>
          <a:p>
            <a:pPr eaLnBrk="1" hangingPunct="1"/>
            <a:r>
              <a:rPr lang="ja-JP" altLang="en-US" sz="2700" dirty="0">
                <a:solidFill>
                  <a:schemeClr val="tx1"/>
                </a:solidFill>
              </a:rPr>
              <a:t>治らない？</a:t>
            </a:r>
            <a:endParaRPr lang="en-US" altLang="ja-JP" sz="2700" dirty="0">
              <a:solidFill>
                <a:schemeClr val="tx1"/>
              </a:solidFill>
            </a:endParaRPr>
          </a:p>
          <a:p>
            <a:pPr eaLnBrk="1" hangingPunct="1"/>
            <a:r>
              <a:rPr lang="ja-JP" altLang="en-US" sz="2700" dirty="0">
                <a:solidFill>
                  <a:schemeClr val="tx1"/>
                </a:solidFill>
              </a:rPr>
              <a:t>誰でもかかる？</a:t>
            </a:r>
            <a:endParaRPr lang="en-US" altLang="ja-JP" sz="2700" dirty="0">
              <a:solidFill>
                <a:schemeClr val="tx1"/>
              </a:solidFill>
            </a:endParaRPr>
          </a:p>
          <a:p>
            <a:pPr eaLnBrk="1" hangingPunct="1"/>
            <a:r>
              <a:rPr lang="ja-JP" altLang="en-US" sz="2700" dirty="0">
                <a:solidFill>
                  <a:schemeClr val="tx1"/>
                </a:solidFill>
              </a:rPr>
              <a:t>うつる？</a:t>
            </a:r>
            <a:endParaRPr lang="en-US" altLang="ja-JP" sz="2700" dirty="0">
              <a:solidFill>
                <a:schemeClr val="tx1"/>
              </a:solidFill>
            </a:endParaRPr>
          </a:p>
          <a:p>
            <a:pPr eaLnBrk="1" hangingPunct="1"/>
            <a:r>
              <a:rPr lang="ja-JP" altLang="en-US" sz="2700" dirty="0">
                <a:solidFill>
                  <a:schemeClr val="tx1"/>
                </a:solidFill>
              </a:rPr>
              <a:t>遺伝する？</a:t>
            </a:r>
            <a:endParaRPr lang="en-US" altLang="ja-JP" sz="2700" dirty="0">
              <a:solidFill>
                <a:schemeClr val="tx1"/>
              </a:solidFill>
            </a:endParaRPr>
          </a:p>
          <a:p>
            <a:pPr eaLnBrk="1" hangingPunct="1"/>
            <a:r>
              <a:rPr lang="ja-JP" altLang="en-US" sz="2700" dirty="0">
                <a:solidFill>
                  <a:schemeClr val="tx1"/>
                </a:solidFill>
              </a:rPr>
              <a:t>お年寄りの病気？</a:t>
            </a:r>
            <a:endParaRPr lang="en-US" altLang="ja-JP" sz="27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p:txBody>
          <a:bodyPr/>
          <a:lstStyle/>
          <a:p>
            <a:pPr eaLnBrk="1" hangingPunct="1"/>
            <a:r>
              <a:rPr lang="ja-JP" altLang="en-US" sz="2700"/>
              <a:t>ご清聴ありがとうございました</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4191000"/>
            <a:ext cx="1316098" cy="13658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3541476729"/>
              </p:ext>
            </p:extLst>
          </p:nvPr>
        </p:nvGraphicFramePr>
        <p:xfrm>
          <a:off x="2133600" y="1447800"/>
          <a:ext cx="58674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グラフ 24"/>
          <p:cNvGraphicFramePr>
            <a:graphicFrameLocks/>
          </p:cNvGraphicFramePr>
          <p:nvPr>
            <p:extLst>
              <p:ext uri="{D42A27DB-BD31-4B8C-83A1-F6EECF244321}">
                <p14:modId xmlns:p14="http://schemas.microsoft.com/office/powerpoint/2010/main" val="870941390"/>
              </p:ext>
            </p:extLst>
          </p:nvPr>
        </p:nvGraphicFramePr>
        <p:xfrm>
          <a:off x="466725" y="1172526"/>
          <a:ext cx="8096250" cy="5002741"/>
        </p:xfrm>
        <a:graphic>
          <a:graphicData uri="http://schemas.openxmlformats.org/drawingml/2006/chart">
            <c:chart xmlns:c="http://schemas.openxmlformats.org/drawingml/2006/chart" xmlns:r="http://schemas.openxmlformats.org/officeDocument/2006/relationships" r:id="rId4"/>
          </a:graphicData>
        </a:graphic>
      </p:graphicFrame>
      <p:sp>
        <p:nvSpPr>
          <p:cNvPr id="8" name="タイトル 1"/>
          <p:cNvSpPr txBox="1">
            <a:spLocks/>
          </p:cNvSpPr>
          <p:nvPr/>
        </p:nvSpPr>
        <p:spPr>
          <a:xfrm>
            <a:off x="1600200" y="164531"/>
            <a:ext cx="5829300" cy="864394"/>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3000" dirty="0"/>
              <a:t>「がん」はどんな病気？</a:t>
            </a:r>
          </a:p>
        </p:txBody>
      </p:sp>
      <p:sp>
        <p:nvSpPr>
          <p:cNvPr id="26" name="テキスト ボックス 25"/>
          <p:cNvSpPr txBox="1"/>
          <p:nvPr/>
        </p:nvSpPr>
        <p:spPr>
          <a:xfrm>
            <a:off x="5876855" y="6087201"/>
            <a:ext cx="3105287" cy="369332"/>
          </a:xfrm>
          <a:prstGeom prst="rect">
            <a:avLst/>
          </a:prstGeom>
          <a:noFill/>
        </p:spPr>
        <p:txBody>
          <a:bodyPr wrap="square" rtlCol="0">
            <a:spAutoFit/>
          </a:bodyPr>
          <a:lstStyle/>
          <a:p>
            <a:r>
              <a:rPr lang="ja-JP" altLang="en-US" b="1" u="sng" dirty="0"/>
              <a:t>人口動態統計</a:t>
            </a:r>
            <a:r>
              <a:rPr lang="ja-JP" altLang="en-US" b="1" u="sng" dirty="0" smtClean="0"/>
              <a:t>（</a:t>
            </a:r>
            <a:r>
              <a:rPr lang="en-US" altLang="ja-JP" b="1" u="sng" dirty="0" smtClean="0"/>
              <a:t>2019</a:t>
            </a:r>
            <a:r>
              <a:rPr lang="ja-JP" altLang="en-US" b="1" u="sng" dirty="0" smtClean="0"/>
              <a:t>年</a:t>
            </a:r>
            <a:r>
              <a:rPr lang="ja-JP" altLang="en-US" b="1" u="sng" dirty="0"/>
              <a:t>）</a:t>
            </a:r>
            <a:endParaRPr lang="en-US" altLang="ja-JP" b="1" u="sng" dirty="0"/>
          </a:p>
        </p:txBody>
      </p:sp>
      <p:sp>
        <p:nvSpPr>
          <p:cNvPr id="5" name="角丸四角形吹き出し 4"/>
          <p:cNvSpPr/>
          <p:nvPr/>
        </p:nvSpPr>
        <p:spPr>
          <a:xfrm>
            <a:off x="5969740" y="1210468"/>
            <a:ext cx="2919515" cy="668707"/>
          </a:xfrm>
          <a:prstGeom prst="wedgeRoundRectCallout">
            <a:avLst>
              <a:gd name="adj1" fmla="val -43893"/>
              <a:gd name="adj2" fmla="val 119737"/>
              <a:gd name="adj3" fmla="val 16667"/>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175994" y="1304199"/>
            <a:ext cx="2891806" cy="33627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68580" tIns="34290" rIns="68580" bIns="34290" rtlCol="0">
            <a:noAutofit/>
          </a:bodyPr>
          <a:lstStyle/>
          <a:p>
            <a:pPr algn="l"/>
            <a:r>
              <a:rPr lang="ja-JP" altLang="en-US" sz="2400" dirty="0">
                <a:solidFill>
                  <a:schemeClr val="tx1"/>
                </a:solidFill>
                <a:latin typeface="HGP創英角ﾎﾟｯﾌﾟ体" panose="040B0A00000000000000" pitchFamily="50" charset="-128"/>
                <a:ea typeface="HGP創英角ﾎﾟｯﾌﾟ体" panose="040B0A00000000000000" pitchFamily="50" charset="-128"/>
              </a:rPr>
              <a:t>一番多い死因です！</a:t>
            </a:r>
          </a:p>
        </p:txBody>
      </p:sp>
      <p:sp>
        <p:nvSpPr>
          <p:cNvPr id="9" name="テキスト ボックス 8"/>
          <p:cNvSpPr txBox="1"/>
          <p:nvPr/>
        </p:nvSpPr>
        <p:spPr>
          <a:xfrm>
            <a:off x="304800" y="1023604"/>
            <a:ext cx="3657600" cy="1200329"/>
          </a:xfrm>
          <a:prstGeom prst="rect">
            <a:avLst/>
          </a:prstGeom>
          <a:noFill/>
        </p:spPr>
        <p:txBody>
          <a:bodyPr wrap="square" rtlCol="0">
            <a:spAutoFit/>
          </a:bodyPr>
          <a:lstStyle/>
          <a:p>
            <a:pPr>
              <a:lnSpc>
                <a:spcPct val="150000"/>
              </a:lnSpc>
            </a:pPr>
            <a:r>
              <a:rPr kumimoji="1" lang="en-US" altLang="ja-JP" sz="2400" b="1" dirty="0" smtClean="0"/>
              <a:t>【</a:t>
            </a:r>
            <a:r>
              <a:rPr kumimoji="1" lang="ja-JP" altLang="en-US" sz="2400" b="1" dirty="0" smtClean="0"/>
              <a:t>死亡の原因（全国）</a:t>
            </a:r>
            <a:r>
              <a:rPr kumimoji="1" lang="en-US" altLang="ja-JP" sz="2400" b="1" dirty="0" smtClean="0"/>
              <a:t>】</a:t>
            </a:r>
          </a:p>
          <a:p>
            <a:pPr>
              <a:lnSpc>
                <a:spcPct val="150000"/>
              </a:lnSpc>
            </a:pPr>
            <a:r>
              <a:rPr kumimoji="1" lang="en-US" altLang="ja-JP" sz="2400" dirty="0" smtClean="0"/>
              <a:t>    n=1,381,093</a:t>
            </a:r>
            <a:r>
              <a:rPr kumimoji="1" lang="ja-JP" altLang="en-US" sz="2400" dirty="0" smtClean="0"/>
              <a:t>人</a:t>
            </a:r>
            <a:endParaRPr kumimoji="1" lang="ja-JP" altLang="en-US" sz="2400" dirty="0"/>
          </a:p>
        </p:txBody>
      </p:sp>
      <p:graphicFrame>
        <p:nvGraphicFramePr>
          <p:cNvPr id="12" name="グラフ 11"/>
          <p:cNvGraphicFramePr>
            <a:graphicFrameLocks/>
          </p:cNvGraphicFramePr>
          <p:nvPr>
            <p:extLst>
              <p:ext uri="{D42A27DB-BD31-4B8C-83A1-F6EECF244321}">
                <p14:modId xmlns:p14="http://schemas.microsoft.com/office/powerpoint/2010/main" val="1067535208"/>
              </p:ext>
            </p:extLst>
          </p:nvPr>
        </p:nvGraphicFramePr>
        <p:xfrm>
          <a:off x="967960" y="2384954"/>
          <a:ext cx="3372679" cy="241037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676400" y="152400"/>
            <a:ext cx="5829300" cy="864394"/>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3000" dirty="0"/>
              <a:t>「がん」はどんな病気？</a:t>
            </a:r>
          </a:p>
        </p:txBody>
      </p:sp>
      <p:graphicFrame>
        <p:nvGraphicFramePr>
          <p:cNvPr id="5" name="グラフ 4"/>
          <p:cNvGraphicFramePr>
            <a:graphicFrameLocks/>
          </p:cNvGraphicFramePr>
          <p:nvPr>
            <p:extLst>
              <p:ext uri="{D42A27DB-BD31-4B8C-83A1-F6EECF244321}">
                <p14:modId xmlns:p14="http://schemas.microsoft.com/office/powerpoint/2010/main" val="1200650875"/>
              </p:ext>
            </p:extLst>
          </p:nvPr>
        </p:nvGraphicFramePr>
        <p:xfrm>
          <a:off x="381000" y="838200"/>
          <a:ext cx="8001000" cy="5595212"/>
        </p:xfrm>
        <a:graphic>
          <a:graphicData uri="http://schemas.openxmlformats.org/drawingml/2006/chart">
            <c:chart xmlns:c="http://schemas.openxmlformats.org/drawingml/2006/chart" xmlns:r="http://schemas.openxmlformats.org/officeDocument/2006/relationships" r:id="rId3"/>
          </a:graphicData>
        </a:graphic>
      </p:graphicFrame>
      <p:sp>
        <p:nvSpPr>
          <p:cNvPr id="6" name="角丸四角形吹き出し 5"/>
          <p:cNvSpPr/>
          <p:nvPr/>
        </p:nvSpPr>
        <p:spPr>
          <a:xfrm>
            <a:off x="6096000" y="1510021"/>
            <a:ext cx="2895600" cy="588168"/>
          </a:xfrm>
          <a:prstGeom prst="wedgeRoundRectCallout">
            <a:avLst>
              <a:gd name="adj1" fmla="val -16269"/>
              <a:gd name="adj2" fmla="val 84886"/>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206879" y="1616808"/>
            <a:ext cx="2885790" cy="44674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68580" tIns="34290" rIns="68580" bIns="34290" rtlCol="0">
            <a:noAutofit/>
          </a:bodyPr>
          <a:lstStyle/>
          <a:p>
            <a:pPr algn="l"/>
            <a:r>
              <a:rPr lang="ja-JP" altLang="en-US" sz="2000" dirty="0">
                <a:solidFill>
                  <a:schemeClr val="tx1"/>
                </a:solidFill>
                <a:latin typeface="HGP創英角ﾎﾟｯﾌﾟ体" panose="040B0A00000000000000" pitchFamily="50" charset="-128"/>
                <a:ea typeface="HGP創英角ﾎﾟｯﾌﾟ体" panose="040B0A00000000000000" pitchFamily="50" charset="-128"/>
              </a:rPr>
              <a:t>どんどん増えています！</a:t>
            </a:r>
          </a:p>
        </p:txBody>
      </p:sp>
      <p:sp>
        <p:nvSpPr>
          <p:cNvPr id="2" name="テキスト ボックス 1"/>
          <p:cNvSpPr txBox="1"/>
          <p:nvPr/>
        </p:nvSpPr>
        <p:spPr>
          <a:xfrm>
            <a:off x="6206879" y="6172200"/>
            <a:ext cx="2433786" cy="26121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68580" tIns="34290" rIns="68580" bIns="34290" rtlCol="0">
            <a:noAutofit/>
          </a:bodyPr>
          <a:lstStyle/>
          <a:p>
            <a:pPr algn="l"/>
            <a:r>
              <a:rPr lang="ja-JP" altLang="en-US" sz="1500" b="1" u="sng" dirty="0">
                <a:solidFill>
                  <a:schemeClr val="tx1"/>
                </a:solidFill>
                <a:latin typeface="ＭＳ Ｐゴシック" panose="020B0600070205080204" pitchFamily="50" charset="-128"/>
                <a:ea typeface="ＭＳ Ｐゴシック" panose="020B0600070205080204" pitchFamily="50" charset="-128"/>
              </a:rPr>
              <a:t>人口動態統計（年／</a:t>
            </a:r>
            <a:r>
              <a:rPr lang="en-US" altLang="ja-JP" sz="1500" b="1" u="sng" dirty="0">
                <a:solidFill>
                  <a:schemeClr val="tx1"/>
                </a:solidFill>
                <a:latin typeface="ＭＳ Ｐゴシック" panose="020B0600070205080204" pitchFamily="50" charset="-128"/>
                <a:ea typeface="ＭＳ Ｐゴシック" panose="020B0600070205080204" pitchFamily="50" charset="-128"/>
              </a:rPr>
              <a:t>year</a:t>
            </a:r>
            <a:r>
              <a:rPr lang="ja-JP" altLang="en-US" sz="1500" b="1" u="sng" dirty="0">
                <a:solidFill>
                  <a:schemeClr val="tx1"/>
                </a:solidFill>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267901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05298" y="243568"/>
            <a:ext cx="5829300" cy="863204"/>
          </a:xfrm>
        </p:spPr>
        <p:txBody>
          <a:bodyPr rtlCol="0">
            <a:normAutofit fontScale="90000"/>
          </a:bodyPr>
          <a:lstStyle/>
          <a:p>
            <a:pPr eaLnBrk="1" fontAlgn="auto" hangingPunct="1">
              <a:spcAft>
                <a:spcPts val="0"/>
              </a:spcAft>
              <a:defRPr/>
            </a:pPr>
            <a:r>
              <a:rPr lang="ja-JP" altLang="en-US" sz="2325" dirty="0"/>
              <a:t>「がん」はどんな病気？</a:t>
            </a:r>
            <a:r>
              <a:rPr lang="en-US" altLang="ja-JP" sz="2325" dirty="0"/>
              <a:t/>
            </a:r>
            <a:br>
              <a:rPr lang="en-US" altLang="ja-JP" sz="2325" dirty="0"/>
            </a:br>
            <a:r>
              <a:rPr lang="ja-JP" altLang="en-US" sz="3000" dirty="0"/>
              <a:t>～がんができる仕組み～</a:t>
            </a:r>
          </a:p>
        </p:txBody>
      </p:sp>
      <p:pic>
        <p:nvPicPr>
          <p:cNvPr id="71683" name="図 4"/>
          <p:cNvPicPr>
            <a:picLocks noChangeAspect="1"/>
          </p:cNvPicPr>
          <p:nvPr/>
        </p:nvPicPr>
        <p:blipFill>
          <a:blip r:embed="rId3">
            <a:extLst>
              <a:ext uri="{28A0092B-C50C-407E-A947-70E740481C1C}">
                <a14:useLocalDpi xmlns:a14="http://schemas.microsoft.com/office/drawing/2010/main" val="0"/>
              </a:ext>
            </a:extLst>
          </a:blip>
          <a:srcRect l="2948" t="2940" r="48526" b="85760"/>
          <a:stretch>
            <a:fillRect/>
          </a:stretch>
        </p:blipFill>
        <p:spPr bwMode="auto">
          <a:xfrm>
            <a:off x="1036336" y="1425344"/>
            <a:ext cx="2316509" cy="72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rcRect l="2948" t="16222" r="48526" b="67128"/>
          <a:stretch>
            <a:fillRect/>
          </a:stretch>
        </p:blipFill>
        <p:spPr bwMode="auto">
          <a:xfrm>
            <a:off x="999669" y="2087099"/>
            <a:ext cx="2421442" cy="105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4"/>
          <p:cNvPicPr>
            <a:picLocks noChangeAspect="1"/>
          </p:cNvPicPr>
          <p:nvPr/>
        </p:nvPicPr>
        <p:blipFill>
          <a:blip r:embed="rId3">
            <a:extLst>
              <a:ext uri="{28A0092B-C50C-407E-A947-70E740481C1C}">
                <a14:useLocalDpi xmlns:a14="http://schemas.microsoft.com/office/drawing/2010/main" val="0"/>
              </a:ext>
            </a:extLst>
          </a:blip>
          <a:srcRect l="2948" t="33070" r="48526" b="46910"/>
          <a:stretch>
            <a:fillRect/>
          </a:stretch>
        </p:blipFill>
        <p:spPr bwMode="auto">
          <a:xfrm>
            <a:off x="1055847" y="2918961"/>
            <a:ext cx="2309083" cy="128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4"/>
          <p:cNvPicPr>
            <a:picLocks noChangeAspect="1"/>
          </p:cNvPicPr>
          <p:nvPr/>
        </p:nvPicPr>
        <p:blipFill>
          <a:blip r:embed="rId3">
            <a:extLst>
              <a:ext uri="{28A0092B-C50C-407E-A947-70E740481C1C}">
                <a14:useLocalDpi xmlns:a14="http://schemas.microsoft.com/office/drawing/2010/main" val="0"/>
              </a:ext>
            </a:extLst>
          </a:blip>
          <a:srcRect l="2948" t="53288" r="48526" b="26295"/>
          <a:stretch>
            <a:fillRect/>
          </a:stretch>
        </p:blipFill>
        <p:spPr bwMode="auto">
          <a:xfrm>
            <a:off x="1063536" y="4003128"/>
            <a:ext cx="2401665" cy="131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4"/>
          <p:cNvPicPr>
            <a:picLocks noChangeAspect="1"/>
          </p:cNvPicPr>
          <p:nvPr/>
        </p:nvPicPr>
        <p:blipFill>
          <a:blip r:embed="rId3">
            <a:extLst>
              <a:ext uri="{28A0092B-C50C-407E-A947-70E740481C1C}">
                <a14:useLocalDpi xmlns:a14="http://schemas.microsoft.com/office/drawing/2010/main" val="0"/>
              </a:ext>
            </a:extLst>
          </a:blip>
          <a:srcRect l="2948" t="74300" r="48526" b="2707"/>
          <a:stretch>
            <a:fillRect/>
          </a:stretch>
        </p:blipFill>
        <p:spPr bwMode="auto">
          <a:xfrm>
            <a:off x="1087807" y="5456915"/>
            <a:ext cx="2417949" cy="112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3485200" y="1501567"/>
            <a:ext cx="2269496" cy="3952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defRPr/>
            </a:pPr>
            <a:r>
              <a:rPr lang="ja-JP" altLang="en-US" sz="2000" dirty="0">
                <a:solidFill>
                  <a:schemeClr val="tx1"/>
                </a:solidFill>
                <a:latin typeface="+mn-ea"/>
              </a:rPr>
              <a:t>正常な状態</a:t>
            </a:r>
          </a:p>
        </p:txBody>
      </p:sp>
      <p:sp>
        <p:nvSpPr>
          <p:cNvPr id="10" name="テキスト ボックス 9"/>
          <p:cNvSpPr txBox="1"/>
          <p:nvPr/>
        </p:nvSpPr>
        <p:spPr>
          <a:xfrm>
            <a:off x="3477292" y="2415539"/>
            <a:ext cx="5180160" cy="848623"/>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defRPr/>
            </a:pPr>
            <a:r>
              <a:rPr lang="ja-JP" altLang="en-US" sz="2000" dirty="0">
                <a:solidFill>
                  <a:schemeClr val="tx1"/>
                </a:solidFill>
                <a:latin typeface="+mn-ea"/>
              </a:rPr>
              <a:t>遺伝子に傷がついて、異常な細胞ができる</a:t>
            </a:r>
          </a:p>
        </p:txBody>
      </p:sp>
      <p:sp>
        <p:nvSpPr>
          <p:cNvPr id="11" name="テキスト ボックス 10"/>
          <p:cNvSpPr txBox="1"/>
          <p:nvPr/>
        </p:nvSpPr>
        <p:spPr>
          <a:xfrm>
            <a:off x="3519836" y="3318870"/>
            <a:ext cx="4140257" cy="423458"/>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defRPr/>
            </a:pPr>
            <a:r>
              <a:rPr lang="ja-JP" altLang="en-US" sz="2000" dirty="0">
                <a:solidFill>
                  <a:schemeClr val="tx1"/>
                </a:solidFill>
                <a:latin typeface="+mn-ea"/>
              </a:rPr>
              <a:t>異常な細胞が増殖する（がん化）</a:t>
            </a:r>
          </a:p>
        </p:txBody>
      </p:sp>
      <p:sp>
        <p:nvSpPr>
          <p:cNvPr id="12" name="テキスト ボックス 11"/>
          <p:cNvSpPr txBox="1"/>
          <p:nvPr/>
        </p:nvSpPr>
        <p:spPr>
          <a:xfrm>
            <a:off x="3560949" y="4139305"/>
            <a:ext cx="5012846" cy="62984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defRPr/>
            </a:pPr>
            <a:r>
              <a:rPr lang="ja-JP" altLang="en-US" sz="2000" dirty="0">
                <a:solidFill>
                  <a:schemeClr val="tx1"/>
                </a:solidFill>
                <a:latin typeface="+mn-ea"/>
              </a:rPr>
              <a:t>異常な細胞がかたまりになり（腫瘍形成）、</a:t>
            </a:r>
            <a:endParaRPr lang="en-US" altLang="ja-JP" sz="2000" dirty="0">
              <a:solidFill>
                <a:schemeClr val="tx1"/>
              </a:solidFill>
              <a:latin typeface="+mn-ea"/>
            </a:endParaRPr>
          </a:p>
          <a:p>
            <a:pPr>
              <a:defRPr/>
            </a:pPr>
            <a:r>
              <a:rPr lang="ja-JP" altLang="en-US" sz="2000" dirty="0">
                <a:solidFill>
                  <a:schemeClr val="tx1"/>
                </a:solidFill>
                <a:latin typeface="+mn-ea"/>
              </a:rPr>
              <a:t>周囲に広がりやすくなる</a:t>
            </a:r>
          </a:p>
        </p:txBody>
      </p:sp>
      <p:sp>
        <p:nvSpPr>
          <p:cNvPr id="13" name="テキスト ボックス 12"/>
          <p:cNvSpPr txBox="1"/>
          <p:nvPr/>
        </p:nvSpPr>
        <p:spPr>
          <a:xfrm>
            <a:off x="3588658" y="5638082"/>
            <a:ext cx="4564742" cy="42594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defRPr/>
            </a:pPr>
            <a:r>
              <a:rPr lang="ja-JP" altLang="en-US" sz="2000" dirty="0">
                <a:solidFill>
                  <a:schemeClr val="tx1"/>
                </a:solidFill>
                <a:latin typeface="+mn-ea"/>
              </a:rPr>
              <a:t>血管などに入り込み、全身に広がる</a:t>
            </a:r>
          </a:p>
        </p:txBody>
      </p:sp>
      <p:sp>
        <p:nvSpPr>
          <p:cNvPr id="3" name="下矢印 2"/>
          <p:cNvSpPr/>
          <p:nvPr/>
        </p:nvSpPr>
        <p:spPr>
          <a:xfrm>
            <a:off x="1940391" y="1973259"/>
            <a:ext cx="508397" cy="327425"/>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684" name="テキスト ボックス 5"/>
          <p:cNvSpPr txBox="1">
            <a:spLocks noChangeArrowheads="1"/>
          </p:cNvSpPr>
          <p:nvPr/>
        </p:nvSpPr>
        <p:spPr bwMode="auto">
          <a:xfrm>
            <a:off x="6923465" y="6200831"/>
            <a:ext cx="1828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solidFill>
                  <a:srgbClr val="000000"/>
                </a:solidFill>
              </a:rPr>
              <a:t>出典：国立がん研究センター</a:t>
            </a:r>
            <a:endParaRPr lang="en-US" altLang="ja-JP" sz="1050" dirty="0">
              <a:solidFill>
                <a:srgbClr val="000000"/>
              </a:solidFill>
            </a:endParaRPr>
          </a:p>
          <a:p>
            <a:pPr eaLnBrk="1" hangingPunct="1">
              <a:spcBef>
                <a:spcPct val="0"/>
              </a:spcBef>
              <a:buFontTx/>
              <a:buNone/>
            </a:pPr>
            <a:r>
              <a:rPr lang="ja-JP" altLang="en-US" sz="1050" dirty="0">
                <a:solidFill>
                  <a:srgbClr val="000000"/>
                </a:solidFill>
              </a:rPr>
              <a:t>　　　　がん対策情報センター</a:t>
            </a:r>
          </a:p>
        </p:txBody>
      </p:sp>
      <p:sp>
        <p:nvSpPr>
          <p:cNvPr id="18" name="下矢印 17"/>
          <p:cNvSpPr/>
          <p:nvPr/>
        </p:nvSpPr>
        <p:spPr>
          <a:xfrm>
            <a:off x="1956191" y="2879036"/>
            <a:ext cx="508397" cy="327425"/>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下矢印 18"/>
          <p:cNvSpPr/>
          <p:nvPr/>
        </p:nvSpPr>
        <p:spPr>
          <a:xfrm>
            <a:off x="1956191" y="3914275"/>
            <a:ext cx="508397" cy="327425"/>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下矢印 19"/>
          <p:cNvSpPr/>
          <p:nvPr/>
        </p:nvSpPr>
        <p:spPr>
          <a:xfrm>
            <a:off x="1956191" y="5038353"/>
            <a:ext cx="508397" cy="327425"/>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97964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68066" y="304800"/>
            <a:ext cx="5829300" cy="864394"/>
          </a:xfrm>
          <a:prstGeom prst="rect">
            <a:avLst/>
          </a:prstGeom>
        </p:spPr>
        <p:txBody>
          <a:bodyPr anchor="ct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000" dirty="0">
                <a:solidFill>
                  <a:prstClr val="black"/>
                </a:solidFill>
              </a:rPr>
              <a:t>「がん」はどんな病気？</a:t>
            </a:r>
            <a:r>
              <a:rPr lang="en-US" altLang="ja-JP" sz="3000" dirty="0">
                <a:solidFill>
                  <a:prstClr val="black"/>
                </a:solidFill>
              </a:rPr>
              <a:t/>
            </a:r>
            <a:br>
              <a:rPr lang="en-US" altLang="ja-JP" sz="3000" dirty="0">
                <a:solidFill>
                  <a:prstClr val="black"/>
                </a:solidFill>
              </a:rPr>
            </a:br>
            <a:r>
              <a:rPr lang="ja-JP" altLang="en-US" sz="3000" dirty="0">
                <a:solidFill>
                  <a:prstClr val="black"/>
                </a:solidFill>
              </a:rPr>
              <a:t>～主な「がん」について～</a:t>
            </a:r>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251" y="1263447"/>
            <a:ext cx="6196929" cy="445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990600" y="5809688"/>
            <a:ext cx="7391400" cy="788194"/>
          </a:xfrm>
          <a:prstGeom prst="wedgeRoundRectCallout">
            <a:avLst>
              <a:gd name="adj1" fmla="val -3290"/>
              <a:gd name="adj2" fmla="val -21114"/>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145980" y="5863503"/>
            <a:ext cx="7139038" cy="57656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68580" tIns="34290" rIns="68580" bIns="34290" rtlCol="0">
            <a:noAutofit/>
          </a:bodyPr>
          <a:lstStyle/>
          <a:p>
            <a:pPr algn="l"/>
            <a:r>
              <a:rPr lang="ja-JP" altLang="en-US" sz="2000" dirty="0" smtClean="0">
                <a:solidFill>
                  <a:schemeClr val="tx1"/>
                </a:solidFill>
                <a:latin typeface="HGP創英角ﾎﾟｯﾌﾟ体" panose="040B0A00000000000000" pitchFamily="50" charset="-128"/>
                <a:ea typeface="HGP創英角ﾎﾟｯﾌﾟ体" panose="040B0A00000000000000" pitchFamily="50" charset="-128"/>
              </a:rPr>
              <a:t>　がんは、一般的には発生した臓器や組織による分類から名称が決められます。日本人に多いのは上の図のがんです。</a:t>
            </a:r>
            <a:endParaRPr lang="ja-JP" altLang="en-US" sz="2000" dirty="0">
              <a:solidFill>
                <a:schemeClr val="tx1"/>
              </a:solidFill>
              <a:latin typeface="HGP創英角ﾎﾟｯﾌﾟ体" panose="040B0A00000000000000" pitchFamily="50" charset="-128"/>
              <a:ea typeface="HGP創英角ﾎﾟｯﾌﾟ体" panose="040B0A00000000000000"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656160" y="262817"/>
            <a:ext cx="5829300" cy="864394"/>
          </a:xfrm>
          <a:prstGeom prst="rect">
            <a:avLst/>
          </a:prstGeom>
        </p:spPr>
        <p:txBody>
          <a:bodyPr anchor="ct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000" dirty="0">
                <a:solidFill>
                  <a:prstClr val="black"/>
                </a:solidFill>
              </a:rPr>
              <a:t>「がん」はどんな病気？</a:t>
            </a:r>
            <a:r>
              <a:rPr lang="en-US" altLang="ja-JP" sz="3000" dirty="0">
                <a:solidFill>
                  <a:prstClr val="black"/>
                </a:solidFill>
              </a:rPr>
              <a:t/>
            </a:r>
            <a:br>
              <a:rPr lang="en-US" altLang="ja-JP" sz="3000" dirty="0">
                <a:solidFill>
                  <a:prstClr val="black"/>
                </a:solidFill>
              </a:rPr>
            </a:br>
            <a:r>
              <a:rPr lang="ja-JP" altLang="en-US" sz="3000" dirty="0">
                <a:solidFill>
                  <a:prstClr val="black"/>
                </a:solidFill>
              </a:rPr>
              <a:t>～主な「がん」について（男女別）～</a:t>
            </a:r>
          </a:p>
        </p:txBody>
      </p:sp>
      <p:sp>
        <p:nvSpPr>
          <p:cNvPr id="3" name="タイトル 1"/>
          <p:cNvSpPr txBox="1">
            <a:spLocks/>
          </p:cNvSpPr>
          <p:nvPr/>
        </p:nvSpPr>
        <p:spPr>
          <a:xfrm>
            <a:off x="2089548" y="1248761"/>
            <a:ext cx="5255418" cy="432197"/>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Bef>
                <a:spcPts val="0"/>
              </a:spcBef>
              <a:spcAft>
                <a:spcPts val="0"/>
              </a:spcAft>
              <a:defRPr/>
            </a:pPr>
            <a:r>
              <a:rPr lang="ja-JP" altLang="en-US" sz="1800" dirty="0">
                <a:solidFill>
                  <a:prstClr val="black"/>
                </a:solidFill>
              </a:rPr>
              <a:t>男女によって、かかる人が多いがんは異なります。</a:t>
            </a:r>
            <a:endParaRPr lang="en-US" altLang="ja-JP" sz="1800" dirty="0">
              <a:solidFill>
                <a:prstClr val="black"/>
              </a:solidFill>
            </a:endParaRPr>
          </a:p>
        </p:txBody>
      </p:sp>
      <p:sp>
        <p:nvSpPr>
          <p:cNvPr id="10" name="タイトル 1"/>
          <p:cNvSpPr txBox="1">
            <a:spLocks/>
          </p:cNvSpPr>
          <p:nvPr/>
        </p:nvSpPr>
        <p:spPr>
          <a:xfrm>
            <a:off x="5486400" y="6400800"/>
            <a:ext cx="3404641" cy="288025"/>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defRPr/>
            </a:pPr>
            <a:r>
              <a:rPr lang="ja-JP" altLang="en-US" sz="1600" dirty="0">
                <a:solidFill>
                  <a:prstClr val="black"/>
                </a:solidFill>
              </a:rPr>
              <a:t>出典：愛知県のがん登録</a:t>
            </a:r>
            <a:r>
              <a:rPr lang="ja-JP" altLang="en-US" sz="1600" dirty="0" smtClean="0">
                <a:solidFill>
                  <a:prstClr val="black"/>
                </a:solidFill>
              </a:rPr>
              <a:t>（</a:t>
            </a:r>
            <a:r>
              <a:rPr lang="en-US" altLang="ja-JP" sz="1600" dirty="0" smtClean="0">
                <a:solidFill>
                  <a:prstClr val="black"/>
                </a:solidFill>
              </a:rPr>
              <a:t>2017</a:t>
            </a:r>
            <a:r>
              <a:rPr lang="ja-JP" altLang="en-US" sz="1600" dirty="0" smtClean="0">
                <a:solidFill>
                  <a:prstClr val="black"/>
                </a:solidFill>
              </a:rPr>
              <a:t>年</a:t>
            </a:r>
            <a:r>
              <a:rPr lang="en-US" altLang="ja-JP" sz="1600" dirty="0">
                <a:solidFill>
                  <a:prstClr val="black"/>
                </a:solidFill>
              </a:rPr>
              <a:t>)</a:t>
            </a:r>
            <a:endParaRPr lang="ja-JP" altLang="en-US" sz="1600" dirty="0">
              <a:solidFill>
                <a:prstClr val="black"/>
              </a:solidFill>
            </a:endParaRPr>
          </a:p>
        </p:txBody>
      </p:sp>
      <p:sp>
        <p:nvSpPr>
          <p:cNvPr id="73735" name="タイトル 1"/>
          <p:cNvSpPr txBox="1">
            <a:spLocks/>
          </p:cNvSpPr>
          <p:nvPr/>
        </p:nvSpPr>
        <p:spPr bwMode="auto">
          <a:xfrm>
            <a:off x="762001" y="1953225"/>
            <a:ext cx="3480226"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dirty="0">
                <a:solidFill>
                  <a:srgbClr val="000000"/>
                </a:solidFill>
              </a:rPr>
              <a:t>がんの部位別り患割合（男性）</a:t>
            </a:r>
          </a:p>
        </p:txBody>
      </p:sp>
      <p:sp>
        <p:nvSpPr>
          <p:cNvPr id="73736" name="タイトル 1"/>
          <p:cNvSpPr txBox="1">
            <a:spLocks/>
          </p:cNvSpPr>
          <p:nvPr/>
        </p:nvSpPr>
        <p:spPr bwMode="auto">
          <a:xfrm>
            <a:off x="4953000" y="1953224"/>
            <a:ext cx="353020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dirty="0">
                <a:solidFill>
                  <a:srgbClr val="000000"/>
                </a:solidFill>
              </a:rPr>
              <a:t>がんの部位別り患割合（女性）</a:t>
            </a:r>
          </a:p>
        </p:txBody>
      </p:sp>
      <p:graphicFrame>
        <p:nvGraphicFramePr>
          <p:cNvPr id="9" name="グラフ 8"/>
          <p:cNvGraphicFramePr>
            <a:graphicFrameLocks/>
          </p:cNvGraphicFramePr>
          <p:nvPr>
            <p:extLst>
              <p:ext uri="{D42A27DB-BD31-4B8C-83A1-F6EECF244321}">
                <p14:modId xmlns:p14="http://schemas.microsoft.com/office/powerpoint/2010/main" val="2504856481"/>
              </p:ext>
            </p:extLst>
          </p:nvPr>
        </p:nvGraphicFramePr>
        <p:xfrm>
          <a:off x="228600" y="2433005"/>
          <a:ext cx="4488657" cy="3510595"/>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3699301" y="2433005"/>
            <a:ext cx="1085850" cy="36583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68580" tIns="34290" rIns="68580" bIns="34290" rtlCol="0">
            <a:noAutofit/>
          </a:bodyPr>
          <a:lstStyle/>
          <a:p>
            <a:pPr algn="l"/>
            <a:r>
              <a:rPr lang="en-US" altLang="ja-JP" dirty="0" smtClean="0">
                <a:solidFill>
                  <a:schemeClr val="tx1"/>
                </a:solidFill>
              </a:rPr>
              <a:t>n=29,137</a:t>
            </a:r>
            <a:endParaRPr lang="ja-JP" altLang="en-US" dirty="0">
              <a:solidFill>
                <a:schemeClr val="tx1"/>
              </a:solidFill>
            </a:endParaRPr>
          </a:p>
        </p:txBody>
      </p:sp>
      <p:sp>
        <p:nvSpPr>
          <p:cNvPr id="12" name="テキスト ボックス 11"/>
          <p:cNvSpPr txBox="1"/>
          <p:nvPr/>
        </p:nvSpPr>
        <p:spPr>
          <a:xfrm>
            <a:off x="7589204" y="2440029"/>
            <a:ext cx="1085850" cy="36583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68580" tIns="34290" rIns="68580" bIns="34290" rtlCol="0">
            <a:noAutofit/>
          </a:bodyPr>
          <a:lstStyle/>
          <a:p>
            <a:pPr algn="l"/>
            <a:r>
              <a:rPr lang="en-US" altLang="ja-JP" dirty="0" smtClean="0">
                <a:solidFill>
                  <a:schemeClr val="tx1"/>
                </a:solidFill>
              </a:rPr>
              <a:t>n=20,763</a:t>
            </a:r>
            <a:endParaRPr lang="en-US" altLang="ja-JP" dirty="0">
              <a:solidFill>
                <a:schemeClr val="tx1"/>
              </a:solidFill>
            </a:endParaRPr>
          </a:p>
          <a:p>
            <a:pPr algn="l"/>
            <a:endParaRPr lang="ja-JP" altLang="en-US" sz="1500" dirty="0">
              <a:solidFill>
                <a:schemeClr val="tx1"/>
              </a:solidFill>
            </a:endParaRPr>
          </a:p>
        </p:txBody>
      </p:sp>
      <p:cxnSp>
        <p:nvCxnSpPr>
          <p:cNvPr id="6" name="直線コネクタ 5"/>
          <p:cNvCxnSpPr/>
          <p:nvPr/>
        </p:nvCxnSpPr>
        <p:spPr>
          <a:xfrm flipH="1">
            <a:off x="1656162" y="4972050"/>
            <a:ext cx="115490" cy="1143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グラフ 12"/>
          <p:cNvGraphicFramePr>
            <a:graphicFrameLocks/>
          </p:cNvGraphicFramePr>
          <p:nvPr>
            <p:extLst>
              <p:ext uri="{D42A27DB-BD31-4B8C-83A1-F6EECF244321}">
                <p14:modId xmlns:p14="http://schemas.microsoft.com/office/powerpoint/2010/main" val="1544596073"/>
              </p:ext>
            </p:extLst>
          </p:nvPr>
        </p:nvGraphicFramePr>
        <p:xfrm>
          <a:off x="524713" y="2298505"/>
          <a:ext cx="4300537" cy="4159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275694717"/>
              </p:ext>
            </p:extLst>
          </p:nvPr>
        </p:nvGraphicFramePr>
        <p:xfrm>
          <a:off x="4276863" y="2324864"/>
          <a:ext cx="4648814" cy="416901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685925" y="208214"/>
            <a:ext cx="5829300" cy="864394"/>
          </a:xfrm>
          <a:prstGeom prst="rect">
            <a:avLst/>
          </a:prstGeom>
        </p:spPr>
        <p:txBody>
          <a:bodyPr anchor="ct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3000" dirty="0"/>
              <a:t>「がん」はどんな病気？</a:t>
            </a:r>
            <a:r>
              <a:rPr lang="en-US" altLang="ja-JP" sz="3000" dirty="0"/>
              <a:t/>
            </a:r>
            <a:br>
              <a:rPr lang="en-US" altLang="ja-JP" sz="3000" dirty="0"/>
            </a:br>
            <a:r>
              <a:rPr lang="ja-JP" altLang="en-US" sz="3000" dirty="0"/>
              <a:t>～主な「がん」について（男女別）～</a:t>
            </a:r>
          </a:p>
        </p:txBody>
      </p:sp>
      <p:sp>
        <p:nvSpPr>
          <p:cNvPr id="3" name="タイトル 1"/>
          <p:cNvSpPr txBox="1">
            <a:spLocks/>
          </p:cNvSpPr>
          <p:nvPr/>
        </p:nvSpPr>
        <p:spPr>
          <a:xfrm>
            <a:off x="1754981" y="1258198"/>
            <a:ext cx="5958481" cy="432197"/>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defRPr/>
            </a:pPr>
            <a:r>
              <a:rPr lang="ja-JP" altLang="en-US" sz="1800" dirty="0">
                <a:solidFill>
                  <a:prstClr val="black"/>
                </a:solidFill>
                <a:cs typeface="+mn-cs"/>
              </a:rPr>
              <a:t>男女によって、亡くなる人が多い部位も異なります。</a:t>
            </a:r>
            <a:endParaRPr lang="en-US" altLang="ja-JP" sz="1800" dirty="0">
              <a:solidFill>
                <a:prstClr val="black"/>
              </a:solidFill>
              <a:cs typeface="+mn-cs"/>
            </a:endParaRPr>
          </a:p>
          <a:p>
            <a:pPr algn="l">
              <a:defRPr/>
            </a:pPr>
            <a:endParaRPr lang="ja-JP" altLang="en-US" sz="1800" dirty="0"/>
          </a:p>
        </p:txBody>
      </p:sp>
      <p:sp>
        <p:nvSpPr>
          <p:cNvPr id="10" name="タイトル 1"/>
          <p:cNvSpPr txBox="1">
            <a:spLocks/>
          </p:cNvSpPr>
          <p:nvPr/>
        </p:nvSpPr>
        <p:spPr>
          <a:xfrm>
            <a:off x="5615929" y="6321459"/>
            <a:ext cx="3685209" cy="34528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1600" dirty="0"/>
              <a:t>出典：愛知県のがん登録</a:t>
            </a:r>
            <a:r>
              <a:rPr lang="ja-JP" altLang="en-US" sz="1600" dirty="0" smtClean="0"/>
              <a:t>（</a:t>
            </a:r>
            <a:r>
              <a:rPr lang="en-US" altLang="ja-JP" sz="1600" dirty="0" smtClean="0"/>
              <a:t>2017</a:t>
            </a:r>
            <a:r>
              <a:rPr lang="ja-JP" altLang="en-US" sz="1600" dirty="0" smtClean="0"/>
              <a:t>年</a:t>
            </a:r>
            <a:r>
              <a:rPr lang="en-US" altLang="ja-JP" sz="1600" dirty="0"/>
              <a:t>)</a:t>
            </a:r>
            <a:endParaRPr lang="ja-JP" altLang="en-US" sz="1600" dirty="0"/>
          </a:p>
        </p:txBody>
      </p:sp>
      <p:sp>
        <p:nvSpPr>
          <p:cNvPr id="74759" name="タイトル 1"/>
          <p:cNvSpPr txBox="1">
            <a:spLocks/>
          </p:cNvSpPr>
          <p:nvPr/>
        </p:nvSpPr>
        <p:spPr bwMode="auto">
          <a:xfrm>
            <a:off x="743275" y="1838575"/>
            <a:ext cx="3827537"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dirty="0"/>
              <a:t>がんの部位別死亡割合（男性）</a:t>
            </a:r>
          </a:p>
        </p:txBody>
      </p:sp>
      <p:sp>
        <p:nvSpPr>
          <p:cNvPr id="74760" name="タイトル 1"/>
          <p:cNvSpPr txBox="1">
            <a:spLocks/>
          </p:cNvSpPr>
          <p:nvPr/>
        </p:nvSpPr>
        <p:spPr bwMode="auto">
          <a:xfrm>
            <a:off x="5052684" y="1848999"/>
            <a:ext cx="3617987"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dirty="0"/>
              <a:t>がんの部位別死亡割合（女性）</a:t>
            </a:r>
          </a:p>
        </p:txBody>
      </p:sp>
      <p:graphicFrame>
        <p:nvGraphicFramePr>
          <p:cNvPr id="9" name="グラフ 8"/>
          <p:cNvGraphicFramePr>
            <a:graphicFrameLocks/>
          </p:cNvGraphicFramePr>
          <p:nvPr>
            <p:extLst>
              <p:ext uri="{D42A27DB-BD31-4B8C-83A1-F6EECF244321}">
                <p14:modId xmlns:p14="http://schemas.microsoft.com/office/powerpoint/2010/main" val="1093034595"/>
              </p:ext>
            </p:extLst>
          </p:nvPr>
        </p:nvGraphicFramePr>
        <p:xfrm>
          <a:off x="-152400" y="2179492"/>
          <a:ext cx="5532940" cy="41419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1739955668"/>
              </p:ext>
            </p:extLst>
          </p:nvPr>
        </p:nvGraphicFramePr>
        <p:xfrm>
          <a:off x="240127" y="2134953"/>
          <a:ext cx="4747885" cy="4298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2481320894"/>
              </p:ext>
            </p:extLst>
          </p:nvPr>
        </p:nvGraphicFramePr>
        <p:xfrm>
          <a:off x="4436917" y="2107244"/>
          <a:ext cx="4707083" cy="44471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 val="a52ee544-46d2-45f3-9f8f-19786edf5026"/>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solidFill>
              <a:schemeClr val="tx1"/>
            </a:solidFill>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3.xml><?xml version="1.0" encoding="utf-8"?>
<a:theme xmlns:a="http://schemas.openxmlformats.org/drawingml/2006/main" name="2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solidFill>
              <a:schemeClr val="tx1"/>
            </a:solidFill>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4.xml><?xml version="1.0" encoding="utf-8"?>
<a:theme xmlns:a="http://schemas.openxmlformats.org/drawingml/2006/main" name="3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solidFill>
              <a:schemeClr val="tx1"/>
            </a:solidFill>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5.xml><?xml version="1.0" encoding="utf-8"?>
<a:theme xmlns:a="http://schemas.openxmlformats.org/drawingml/2006/main" name="4_Office ​​テーマ">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solidFill>
              <a:schemeClr val="tx1"/>
            </a:solidFill>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7744</TotalTime>
  <Words>2218</Words>
  <Application>Microsoft Office PowerPoint</Application>
  <PresentationFormat>画面に合わせる (4:3)</PresentationFormat>
  <Paragraphs>323</Paragraphs>
  <Slides>30</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30</vt:i4>
      </vt:variant>
    </vt:vector>
  </HeadingPairs>
  <TitlesOfParts>
    <vt:vector size="43" baseType="lpstr">
      <vt:lpstr>HGP創英角ﾎﾟｯﾌﾟ体</vt:lpstr>
      <vt:lpstr>HGS創英角ﾎﾟｯﾌﾟ体</vt:lpstr>
      <vt:lpstr>ＭＳ Ｐゴシック</vt:lpstr>
      <vt:lpstr>ＭＳ Ｐ明朝</vt:lpstr>
      <vt:lpstr>ＭＳ ゴシック</vt:lpstr>
      <vt:lpstr>メイリオ</vt:lpstr>
      <vt:lpstr>Arial</vt:lpstr>
      <vt:lpstr>Calibri</vt:lpstr>
      <vt:lpstr>標準デザイン</vt:lpstr>
      <vt:lpstr>1_Office ​​テーマ</vt:lpstr>
      <vt:lpstr>2_Office ​​テーマ</vt:lpstr>
      <vt:lpstr>3_Office ​​テーマ</vt:lpstr>
      <vt:lpstr>4_Office ​​テーマ</vt:lpstr>
      <vt:lpstr>PowerPoint プレゼンテーション</vt:lpstr>
      <vt:lpstr>PowerPoint プレゼンテーション</vt:lpstr>
      <vt:lpstr>「がん」はどんなイメージ？</vt:lpstr>
      <vt:lpstr>PowerPoint プレゼンテーション</vt:lpstr>
      <vt:lpstr>PowerPoint プレゼンテーション</vt:lpstr>
      <vt:lpstr>「がん」はどんな病気？ ～がんができる仕組み～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「小児がん」について</vt:lpstr>
      <vt:lpstr>PowerPoint プレゼンテーション</vt:lpstr>
      <vt:lpstr>PowerPoint プレゼンテーション</vt:lpstr>
      <vt:lpstr>PowerPoint プレゼンテーション</vt:lpstr>
      <vt:lpstr>「がん」を予防しよう！ ～健康的な生活習慣を身につける②～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もしも、がんに なってしまったら・・・</vt:lpstr>
      <vt:lpstr>PowerPoint プレゼンテーション</vt:lpstr>
      <vt:lpstr>PowerPoint プレゼンテーション</vt:lpstr>
      <vt:lpstr>PowerPoint プレゼンテーション</vt:lpstr>
      <vt:lpstr>PowerPoint プレゼンテーション</vt:lpstr>
      <vt:lpstr>最後に…　質問です。</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dc:creator>
  <cp:lastModifiedBy>oa</cp:lastModifiedBy>
  <cp:revision>786</cp:revision>
  <cp:lastPrinted>2021-04-05T01:49:48Z</cp:lastPrinted>
  <dcterms:created xsi:type="dcterms:W3CDTF">1601-01-01T00:00:00Z</dcterms:created>
  <dcterms:modified xsi:type="dcterms:W3CDTF">2021-04-05T05:28:00Z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